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0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1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2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96" r:id="rId3"/>
    <p:sldMasterId id="2147483708" r:id="rId4"/>
    <p:sldMasterId id="2147483720" r:id="rId5"/>
    <p:sldMasterId id="2147483736" r:id="rId6"/>
    <p:sldMasterId id="2147483748" r:id="rId7"/>
    <p:sldMasterId id="2147483802" r:id="rId8"/>
    <p:sldMasterId id="2147483818" r:id="rId9"/>
    <p:sldMasterId id="2147483850" r:id="rId10"/>
    <p:sldMasterId id="2147483871" r:id="rId11"/>
    <p:sldMasterId id="2147483909" r:id="rId12"/>
    <p:sldMasterId id="2147483939" r:id="rId13"/>
  </p:sldMasterIdLst>
  <p:sldIdLst>
    <p:sldId id="256" r:id="rId14"/>
    <p:sldId id="289" r:id="rId15"/>
    <p:sldId id="266" r:id="rId16"/>
    <p:sldId id="282" r:id="rId17"/>
    <p:sldId id="298" r:id="rId18"/>
    <p:sldId id="300" r:id="rId19"/>
    <p:sldId id="294" r:id="rId20"/>
    <p:sldId id="293" r:id="rId21"/>
    <p:sldId id="267" r:id="rId22"/>
    <p:sldId id="275" r:id="rId23"/>
    <p:sldId id="268" r:id="rId24"/>
    <p:sldId id="296" r:id="rId25"/>
    <p:sldId id="269" r:id="rId26"/>
    <p:sldId id="295" r:id="rId27"/>
    <p:sldId id="257" r:id="rId28"/>
    <p:sldId id="283" r:id="rId29"/>
    <p:sldId id="271" r:id="rId30"/>
    <p:sldId id="272" r:id="rId31"/>
    <p:sldId id="259" r:id="rId32"/>
    <p:sldId id="279" r:id="rId33"/>
    <p:sldId id="263" r:id="rId34"/>
    <p:sldId id="273" r:id="rId35"/>
    <p:sldId id="286" r:id="rId36"/>
    <p:sldId id="274" r:id="rId37"/>
    <p:sldId id="301" r:id="rId38"/>
    <p:sldId id="258" r:id="rId39"/>
    <p:sldId id="281" r:id="rId40"/>
    <p:sldId id="287" r:id="rId41"/>
    <p:sldId id="260" r:id="rId42"/>
    <p:sldId id="284" r:id="rId43"/>
    <p:sldId id="261" r:id="rId44"/>
    <p:sldId id="288" r:id="rId45"/>
    <p:sldId id="264" r:id="rId46"/>
    <p:sldId id="278" r:id="rId47"/>
    <p:sldId id="277" r:id="rId48"/>
    <p:sldId id="302" r:id="rId49"/>
    <p:sldId id="265" r:id="rId50"/>
    <p:sldId id="292" r:id="rId51"/>
    <p:sldId id="290" r:id="rId52"/>
    <p:sldId id="280" r:id="rId53"/>
    <p:sldId id="285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 snapToObjects="1">
      <p:cViewPr varScale="1">
        <p:scale>
          <a:sx n="91" d="100"/>
          <a:sy n="91" d="100"/>
        </p:scale>
        <p:origin x="17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50" Type="http://schemas.openxmlformats.org/officeDocument/2006/relationships/slide" Target="slides/slide37.xml"/><Relationship Id="rId51" Type="http://schemas.openxmlformats.org/officeDocument/2006/relationships/slide" Target="slides/slide38.xml"/><Relationship Id="rId52" Type="http://schemas.openxmlformats.org/officeDocument/2006/relationships/slide" Target="slides/slide39.xml"/><Relationship Id="rId53" Type="http://schemas.openxmlformats.org/officeDocument/2006/relationships/slide" Target="slides/slide40.xml"/><Relationship Id="rId54" Type="http://schemas.openxmlformats.org/officeDocument/2006/relationships/slide" Target="slides/slide41.xml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27.xml"/><Relationship Id="rId41" Type="http://schemas.openxmlformats.org/officeDocument/2006/relationships/slide" Target="slides/slide28.xml"/><Relationship Id="rId42" Type="http://schemas.openxmlformats.org/officeDocument/2006/relationships/slide" Target="slides/slide29.xml"/><Relationship Id="rId43" Type="http://schemas.openxmlformats.org/officeDocument/2006/relationships/slide" Target="slides/slide30.xml"/><Relationship Id="rId44" Type="http://schemas.openxmlformats.org/officeDocument/2006/relationships/slide" Target="slides/slide31.xml"/><Relationship Id="rId45" Type="http://schemas.openxmlformats.org/officeDocument/2006/relationships/slide" Target="slides/slide32.xml"/><Relationship Id="rId46" Type="http://schemas.openxmlformats.org/officeDocument/2006/relationships/slide" Target="slides/slide33.xml"/><Relationship Id="rId47" Type="http://schemas.openxmlformats.org/officeDocument/2006/relationships/slide" Target="slides/slide34.xml"/><Relationship Id="rId48" Type="http://schemas.openxmlformats.org/officeDocument/2006/relationships/slide" Target="slides/slide35.xml"/><Relationship Id="rId49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37" Type="http://schemas.openxmlformats.org/officeDocument/2006/relationships/slide" Target="slides/slide24.xml"/><Relationship Id="rId38" Type="http://schemas.openxmlformats.org/officeDocument/2006/relationships/slide" Target="slides/slide25.xml"/><Relationship Id="rId39" Type="http://schemas.openxmlformats.org/officeDocument/2006/relationships/slide" Target="slides/slide2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8.jpe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9.jpe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9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9.jpe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0.jpe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1.jpe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0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1.png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2.jpeg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2.jpeg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8.jpeg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9.jpeg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0.jpeg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9.jpeg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1.jpeg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44.jpeg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44.jpe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44.jpeg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52.png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5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54.png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53.png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53.png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53.png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53.png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53.png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53.png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53.png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5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2.xml"/><Relationship Id="rId20" Type="http://schemas.openxmlformats.org/officeDocument/2006/relationships/slideLayout" Target="../slideLayouts/slideLayout133.xml"/><Relationship Id="rId21" Type="http://schemas.openxmlformats.org/officeDocument/2006/relationships/theme" Target="../theme/theme10.xml"/><Relationship Id="rId22" Type="http://schemas.openxmlformats.org/officeDocument/2006/relationships/image" Target="../media/image27.png"/><Relationship Id="rId23" Type="http://schemas.openxmlformats.org/officeDocument/2006/relationships/image" Target="../media/image28.png"/><Relationship Id="rId24" Type="http://schemas.openxmlformats.org/officeDocument/2006/relationships/image" Target="../media/image29.png"/><Relationship Id="rId10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0.xml"/><Relationship Id="rId8" Type="http://schemas.openxmlformats.org/officeDocument/2006/relationships/slideLayout" Target="../slideLayouts/slideLayout121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46.xml"/><Relationship Id="rId14" Type="http://schemas.openxmlformats.org/officeDocument/2006/relationships/theme" Target="../theme/theme11.xml"/><Relationship Id="rId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3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7.xml"/><Relationship Id="rId12" Type="http://schemas.openxmlformats.org/officeDocument/2006/relationships/theme" Target="../theme/theme12.xml"/><Relationship Id="rId13" Type="http://schemas.openxmlformats.org/officeDocument/2006/relationships/image" Target="../media/image44.jpeg"/><Relationship Id="rId14" Type="http://schemas.openxmlformats.org/officeDocument/2006/relationships/image" Target="../media/image45.png"/><Relationship Id="rId15" Type="http://schemas.openxmlformats.org/officeDocument/2006/relationships/image" Target="../media/image46.png"/><Relationship Id="rId1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3.xml"/><Relationship Id="rId8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6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69.xml"/><Relationship Id="rId13" Type="http://schemas.openxmlformats.org/officeDocument/2006/relationships/theme" Target="../theme/theme13.xml"/><Relationship Id="rId1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4.xml"/><Relationship Id="rId8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67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59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97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13.xml"/><Relationship Id="rId17" Type="http://schemas.openxmlformats.org/officeDocument/2006/relationships/theme" Target="../theme/theme9.xml"/><Relationship Id="rId1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9.xml"/><Relationship Id="rId3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  <p:sldLayoutId id="2147483868" r:id="rId18"/>
    <p:sldLayoutId id="2147483869" r:id="rId19"/>
    <p:sldLayoutId id="214748387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E2BF22-00B5-B447-9312-A1139CB7697C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91022F-4395-4349-8A38-1F9B5CCE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Relationship Id="rId2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7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soup4worldinstitute.com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ehugger.com" TargetMode="External"/><Relationship Id="rId4" Type="http://schemas.openxmlformats.org/officeDocument/2006/relationships/hyperlink" Target="http://www.epa.gov" TargetMode="External"/><Relationship Id="rId5" Type="http://schemas.openxmlformats.org/officeDocument/2006/relationships/hyperlink" Target="http://www.carbonfootprint.org" TargetMode="External"/><Relationship Id="rId6" Type="http://schemas.openxmlformats.org/officeDocument/2006/relationships/hyperlink" Target="http://www.sustainablenantucket.org" TargetMode="External"/><Relationship Id="rId7" Type="http://schemas.openxmlformats.org/officeDocument/2006/relationships/hyperlink" Target="http://www.soup4worldinstitute.com" TargetMode="External"/><Relationship Id="rId1" Type="http://schemas.openxmlformats.org/officeDocument/2006/relationships/slideLayout" Target="../slideLayouts/slideLayout148.xml"/><Relationship Id="rId2" Type="http://schemas.openxmlformats.org/officeDocument/2006/relationships/hyperlink" Target="http://www.energystar.gov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072" y="152400"/>
            <a:ext cx="7772400" cy="1470025"/>
          </a:xfrm>
        </p:spPr>
        <p:txBody>
          <a:bodyPr/>
          <a:lstStyle/>
          <a:p>
            <a:r>
              <a:rPr lang="en-US" sz="4800" dirty="0" smtClean="0"/>
              <a:t>A Sustainable Future </a:t>
            </a:r>
            <a:br>
              <a:rPr lang="en-US" sz="4800" dirty="0" smtClean="0"/>
            </a:br>
            <a:r>
              <a:rPr lang="en-US" sz="4800" dirty="0" smtClean="0"/>
              <a:t>for Nantucket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614547"/>
            <a:ext cx="6400800" cy="1752600"/>
          </a:xfrm>
        </p:spPr>
        <p:txBody>
          <a:bodyPr/>
          <a:lstStyle/>
          <a:p>
            <a:r>
              <a:rPr lang="en-US" b="1" dirty="0" smtClean="0"/>
              <a:t>Will </a:t>
            </a:r>
            <a:r>
              <a:rPr lang="en-US" b="1" dirty="0" err="1" smtClean="0"/>
              <a:t>Horyn</a:t>
            </a:r>
            <a:r>
              <a:rPr lang="en-US" b="1" dirty="0" smtClean="0"/>
              <a:t> </a:t>
            </a:r>
            <a:r>
              <a:rPr lang="en-US" b="1" i="1" dirty="0" smtClean="0"/>
              <a:t>and </a:t>
            </a:r>
            <a:r>
              <a:rPr lang="en-US" b="1" dirty="0" smtClean="0"/>
              <a:t>Alex Perkins</a:t>
            </a:r>
          </a:p>
          <a:p>
            <a:r>
              <a:rPr lang="en-US" dirty="0" smtClean="0"/>
              <a:t>August 11, 2011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3110231"/>
            <a:ext cx="3009835" cy="3519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33400"/>
            <a:ext cx="52578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2700"/>
              </a:lnSpc>
            </a:pPr>
            <a:r>
              <a:rPr lang="en-US" sz="3300" dirty="0" smtClean="0">
                <a:solidFill>
                  <a:schemeClr val="bg1"/>
                </a:solidFill>
              </a:rPr>
              <a:t>    </a:t>
            </a:r>
            <a:r>
              <a:rPr lang="en-US" sz="4400" dirty="0" smtClean="0">
                <a:solidFill>
                  <a:schemeClr val="tx1"/>
                </a:solidFill>
              </a:rPr>
              <a:t>Sustainable Building </a:t>
            </a:r>
            <a:r>
              <a:rPr lang="en-US" sz="3300" dirty="0" smtClean="0">
                <a:solidFill>
                  <a:schemeClr val="bg1"/>
                </a:solidFill>
              </a:rPr>
              <a:t/>
            </a:r>
            <a:br>
              <a:rPr lang="en-US" sz="33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High Energy Performance Affordable Housing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err="1" smtClean="0">
                <a:solidFill>
                  <a:schemeClr val="bg1"/>
                </a:solidFill>
              </a:rPr>
              <a:t>Eliakim’s</a:t>
            </a:r>
            <a:r>
              <a:rPr lang="en-US" sz="3600" dirty="0" smtClean="0">
                <a:solidFill>
                  <a:schemeClr val="bg1"/>
                </a:solidFill>
              </a:rPr>
              <a:t> Way Community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 40 farms on Martha’s Vineyard: provide 5% food</a:t>
            </a:r>
          </a:p>
          <a:p>
            <a:r>
              <a:rPr lang="en-US" dirty="0" smtClean="0"/>
              <a:t>Island Grown Schools</a:t>
            </a:r>
          </a:p>
          <a:p>
            <a:r>
              <a:rPr lang="en-US" dirty="0" smtClean="0"/>
              <a:t>Island Grown Initiative: local butchery in near future</a:t>
            </a:r>
          </a:p>
          <a:p>
            <a:r>
              <a:rPr lang="en-US" dirty="0"/>
              <a:t>The FARM Institute: working teaching farm; fosters youth- community </a:t>
            </a:r>
            <a:r>
              <a:rPr lang="en-US" dirty="0" smtClean="0"/>
              <a:t>involvement</a:t>
            </a:r>
          </a:p>
          <a:p>
            <a:r>
              <a:rPr lang="en-US" dirty="0" smtClean="0"/>
              <a:t>Portable and local chicken processor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165" y="2286000"/>
            <a:ext cx="7662864" cy="3810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MVYLI Business Internship presentation</a:t>
            </a:r>
          </a:p>
          <a:p>
            <a:r>
              <a:rPr lang="en-US" b="1" dirty="0" smtClean="0"/>
              <a:t>Promote Local Entrepreneurship</a:t>
            </a:r>
          </a:p>
          <a:p>
            <a:r>
              <a:rPr lang="en-US" b="1" dirty="0" smtClean="0"/>
              <a:t>MVYLI Job Shadow Day: matching/mentoring youth</a:t>
            </a:r>
          </a:p>
          <a:p>
            <a:r>
              <a:rPr lang="en-US" b="1" dirty="0" smtClean="0"/>
              <a:t>Internships for Green Jobs</a:t>
            </a:r>
          </a:p>
          <a:p>
            <a:r>
              <a:rPr lang="en-US" b="1" dirty="0" smtClean="0"/>
              <a:t>Local In-Kind Donations: air, cars, gas, food, lodging, etc.</a:t>
            </a:r>
          </a:p>
          <a:p>
            <a:r>
              <a:rPr lang="en-US" b="1" dirty="0" smtClean="0"/>
              <a:t>Corporate Social Responsibility: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Honest Tea, Newman’s Own</a:t>
            </a:r>
          </a:p>
        </p:txBody>
      </p:sp>
    </p:spTree>
    <p:extLst>
      <p:ext uri="{BB962C8B-B14F-4D97-AF65-F5344CB8AC3E}">
        <p14:creationId xmlns:p14="http://schemas.microsoft.com/office/powerpoint/2010/main" val="2002740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u="sng" dirty="0" smtClean="0"/>
              <a:t>Youth</a:t>
            </a:r>
            <a:r>
              <a:rPr lang="en-US" dirty="0" smtClean="0"/>
              <a:t>    </a:t>
            </a:r>
            <a:r>
              <a:rPr lang="en-US" u="sng" dirty="0" smtClean="0"/>
              <a:t>Leadership</a:t>
            </a:r>
            <a:endParaRPr lang="en-US" u="sng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Island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Martha’s Vineyard Youth Leadership Initiative </a:t>
            </a:r>
            <a:r>
              <a:rPr lang="en-US" dirty="0" smtClean="0"/>
              <a:t>in partnership with </a:t>
            </a:r>
            <a:r>
              <a:rPr lang="en-US" b="1" dirty="0" smtClean="0"/>
              <a:t>Martha’s Vineyard Commission</a:t>
            </a:r>
          </a:p>
          <a:p>
            <a:pPr marL="0" indent="0">
              <a:buNone/>
            </a:pPr>
            <a:r>
              <a:rPr lang="en-US" sz="1800" dirty="0" smtClean="0"/>
              <a:t>(The Commission’s 5 year project to develop a vision for 2050 – but forgot to include youth – so MVYLI youth developed a strategy)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Their stated goal was to identify those areas that sustain, promote and protect </a:t>
            </a:r>
            <a:r>
              <a:rPr lang="en-US" dirty="0" smtClean="0"/>
              <a:t>their island’s </a:t>
            </a:r>
            <a:r>
              <a:rPr lang="en-US" dirty="0"/>
              <a:t>culture and way of life – and to protect, promote and improve the natural environment, allowing for ecological growth and biotic diversity without polluting water, air or soil.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428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52400"/>
            <a:ext cx="8737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45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n-US" sz="4800" dirty="0" smtClean="0"/>
              <a:t>Sustainable Islands</a:t>
            </a:r>
            <a:br>
              <a:rPr lang="en-US" sz="4800" dirty="0" smtClean="0"/>
            </a:br>
            <a:r>
              <a:rPr lang="en-US" sz="3200" dirty="0" smtClean="0"/>
              <a:t>Learning &amp; Collaboration</a:t>
            </a:r>
            <a:endParaRPr lang="en-US" sz="3200" dirty="0"/>
          </a:p>
        </p:txBody>
      </p:sp>
      <p:pic>
        <p:nvPicPr>
          <p:cNvPr id="4" name="Content Placeholder 3" descr="scaled.P808223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Our Island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Green Community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Five Criteria</a:t>
            </a:r>
          </a:p>
          <a:p>
            <a:pPr marL="0" indent="0">
              <a:buNone/>
            </a:pPr>
            <a:endParaRPr lang="en-US" sz="3200" b="1" dirty="0" smtClean="0"/>
          </a:p>
          <a:p>
            <a:pPr lvl="1"/>
            <a:r>
              <a:rPr lang="en-US" dirty="0" smtClean="0"/>
              <a:t>Implement alternative energy source or research facility</a:t>
            </a:r>
          </a:p>
          <a:p>
            <a:pPr lvl="1"/>
            <a:r>
              <a:rPr lang="en-US" dirty="0" smtClean="0"/>
              <a:t>Approval within one year</a:t>
            </a:r>
          </a:p>
          <a:p>
            <a:pPr lvl="1"/>
            <a:r>
              <a:rPr lang="en-US" dirty="0" smtClean="0"/>
              <a:t>Assess and reduce municipal energy consumption by 20% within five years</a:t>
            </a:r>
          </a:p>
          <a:p>
            <a:pPr lvl="1"/>
            <a:r>
              <a:rPr lang="en-US" dirty="0" smtClean="0"/>
              <a:t>Fuel efficient municipal vehicles</a:t>
            </a:r>
          </a:p>
          <a:p>
            <a:pPr lvl="1"/>
            <a:r>
              <a:rPr lang="en-US" dirty="0" smtClean="0"/>
              <a:t>Minimize life cycle cost of new construction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Sustainability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 smtClean="0">
                <a:effectLst/>
              </a:rPr>
              <a:t>Youth Summit delegates </a:t>
            </a:r>
            <a:r>
              <a:rPr lang="en-US" sz="3000" dirty="0">
                <a:effectLst/>
              </a:rPr>
              <a:t>agreed on a definition of </a:t>
            </a:r>
            <a:r>
              <a:rPr lang="en-US" sz="3000" i="1" dirty="0">
                <a:effectLst/>
              </a:rPr>
              <a:t>sustainable development</a:t>
            </a:r>
            <a:r>
              <a:rPr lang="en-US" sz="3000" dirty="0">
                <a:effectLst/>
              </a:rPr>
              <a:t> </a:t>
            </a:r>
            <a:r>
              <a:rPr lang="en-US" sz="3000" dirty="0" smtClean="0">
                <a:effectLst/>
              </a:rPr>
              <a:t> as “</a:t>
            </a:r>
            <a:r>
              <a:rPr lang="en-US" sz="3000" dirty="0">
                <a:effectLst/>
              </a:rPr>
              <a:t>development that meets the needs of the present world without compromising future generations.” </a:t>
            </a:r>
            <a:endParaRPr lang="en-US" sz="3000" dirty="0" smtClean="0"/>
          </a:p>
          <a:p>
            <a:r>
              <a:rPr lang="en-US" sz="3200" dirty="0" smtClean="0"/>
              <a:t>Negative effects of C02:</a:t>
            </a:r>
          </a:p>
          <a:p>
            <a:pPr lvl="1"/>
            <a:r>
              <a:rPr lang="en-US" sz="2400" dirty="0" smtClean="0"/>
              <a:t>Stress on plants and animals</a:t>
            </a:r>
          </a:p>
          <a:p>
            <a:pPr lvl="1"/>
            <a:r>
              <a:rPr lang="en-US" sz="2400" dirty="0" smtClean="0"/>
              <a:t>Melting polar caps</a:t>
            </a:r>
          </a:p>
          <a:p>
            <a:pPr lvl="1"/>
            <a:r>
              <a:rPr lang="en-US" sz="2400" dirty="0" smtClean="0"/>
              <a:t>Acid rain</a:t>
            </a:r>
          </a:p>
          <a:p>
            <a:pPr lvl="1"/>
            <a:r>
              <a:rPr lang="en-US" sz="2400" dirty="0" smtClean="0"/>
              <a:t>The ultimate deterioration of our planet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8899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Green Community Benefits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905000"/>
            <a:ext cx="7691719" cy="45719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Federal/State bonuses and grant money</a:t>
            </a:r>
          </a:p>
          <a:p>
            <a:r>
              <a:rPr lang="en-US" sz="2800" dirty="0" smtClean="0"/>
              <a:t>Substantial monetary savings </a:t>
            </a:r>
          </a:p>
          <a:p>
            <a:r>
              <a:rPr lang="en-US" sz="2800" dirty="0" smtClean="0"/>
              <a:t>Reduction of negative impact on environment</a:t>
            </a:r>
          </a:p>
          <a:p>
            <a:r>
              <a:rPr lang="en-US" sz="2800" dirty="0" smtClean="0"/>
              <a:t>Unity </a:t>
            </a:r>
            <a:r>
              <a:rPr lang="en-US" sz="2800" dirty="0"/>
              <a:t>&amp;</a:t>
            </a:r>
            <a:r>
              <a:rPr lang="en-US" sz="2800" dirty="0" smtClean="0"/>
              <a:t> collaboration to create a clean world!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0239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230" y="384329"/>
            <a:ext cx="7024744" cy="1143000"/>
          </a:xfrm>
        </p:spPr>
        <p:txBody>
          <a:bodyPr/>
          <a:lstStyle/>
          <a:p>
            <a:r>
              <a:rPr lang="en-US" b="1" u="sng" dirty="0" smtClean="0"/>
              <a:t>Sustainable Energy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1676400"/>
            <a:ext cx="5738308" cy="4648200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dirty="0" smtClean="0"/>
              <a:t>Wind Turbines</a:t>
            </a:r>
          </a:p>
          <a:p>
            <a:pPr lvl="1"/>
            <a:r>
              <a:rPr lang="en-US" sz="2400" dirty="0" smtClean="0"/>
              <a:t>NHS Turbine Projected Savings: 20-30%</a:t>
            </a:r>
          </a:p>
          <a:p>
            <a:r>
              <a:rPr lang="en-US" sz="2800" b="1" dirty="0" smtClean="0"/>
              <a:t>Tidal Turbines</a:t>
            </a:r>
          </a:p>
          <a:p>
            <a:r>
              <a:rPr lang="en-US" sz="2800" b="1" dirty="0" err="1" smtClean="0"/>
              <a:t>Photovoltaics</a:t>
            </a:r>
            <a:endParaRPr lang="en-US" sz="2800" b="1" dirty="0" smtClean="0"/>
          </a:p>
          <a:p>
            <a:r>
              <a:rPr lang="en-US" sz="2800" dirty="0" smtClean="0"/>
              <a:t>Reduces dependence on foreign oil</a:t>
            </a:r>
          </a:p>
          <a:p>
            <a:endParaRPr lang="en-US" sz="2800" dirty="0" smtClean="0"/>
          </a:p>
          <a:p>
            <a:pPr>
              <a:buFont typeface="Wingdings" charset="2"/>
              <a:buChar char=""/>
            </a:pPr>
            <a:r>
              <a:rPr lang="en-US" sz="2800" b="1" dirty="0" smtClean="0"/>
              <a:t>National Grid is currently limiting Nantucket’s alternative energy output; inhibits future projects</a:t>
            </a:r>
          </a:p>
          <a:p>
            <a:pPr lvl="1">
              <a:buFont typeface="Wingdings" charset="2"/>
              <a:buChar char=""/>
            </a:pPr>
            <a:r>
              <a:rPr lang="en-US" sz="2600" b="1" dirty="0" smtClean="0"/>
              <a:t>Nantucket ≤ 780 kW</a:t>
            </a:r>
          </a:p>
          <a:p>
            <a:pPr lvl="1">
              <a:buFont typeface="Wingdings" charset="2"/>
              <a:buChar char=""/>
            </a:pPr>
            <a:r>
              <a:rPr lang="en-US" sz="2600" b="1" dirty="0" smtClean="0"/>
              <a:t>MA cities/towns ≤ 10,000 kW</a:t>
            </a:r>
          </a:p>
          <a:p>
            <a:pPr lvl="1">
              <a:buFont typeface="Wingdings" charset="2"/>
              <a:buChar char=""/>
            </a:pPr>
            <a:endParaRPr lang="en-US" sz="2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914400"/>
            <a:ext cx="2570205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Energy Efficiency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3200" b="1" dirty="0" smtClean="0"/>
              <a:t>Low consumption bulbs</a:t>
            </a:r>
          </a:p>
          <a:p>
            <a:pPr lvl="1"/>
            <a:r>
              <a:rPr lang="en-US" sz="2400" dirty="0" smtClean="0"/>
              <a:t>Each individual bulb will save approximately $16 each year as well as 50 kg of CO2.</a:t>
            </a:r>
          </a:p>
          <a:p>
            <a:pPr lvl="1"/>
            <a:endParaRPr lang="en-US" sz="2400" dirty="0" smtClean="0"/>
          </a:p>
          <a:p>
            <a:r>
              <a:rPr lang="en-US" sz="3200" b="1" dirty="0" smtClean="0"/>
              <a:t>High efficiency appliances</a:t>
            </a:r>
          </a:p>
          <a:p>
            <a:pPr lvl="1"/>
            <a:r>
              <a:rPr lang="en-US" sz="2400" dirty="0" smtClean="0"/>
              <a:t>Energy expenses can be reduced by 25% or more.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3200" b="1" dirty="0" smtClean="0"/>
              <a:t>Effective insulation</a:t>
            </a:r>
          </a:p>
          <a:p>
            <a:pPr lvl="1"/>
            <a:r>
              <a:rPr lang="en-US" sz="2400" dirty="0" smtClean="0"/>
              <a:t>Heating/Cooling account for 50-70% of the energy used in an average household.</a:t>
            </a:r>
          </a:p>
          <a:p>
            <a:pPr lvl="1"/>
            <a:endParaRPr lang="en-US" sz="2400" dirty="0" smtClean="0"/>
          </a:p>
          <a:p>
            <a:r>
              <a:rPr lang="en-US" sz="3200" b="1" dirty="0" smtClean="0"/>
              <a:t>Heat Maximization</a:t>
            </a:r>
          </a:p>
          <a:p>
            <a:pPr lvl="1"/>
            <a:r>
              <a:rPr lang="en-US" sz="2400" dirty="0" smtClean="0"/>
              <a:t>10% of your heating bill in the winter can be saved by installing a ceiling fan which circulates warm air from ceiling to floor.</a:t>
            </a:r>
          </a:p>
          <a:p>
            <a:pPr lvl="1"/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62800" y="71696"/>
            <a:ext cx="1748492" cy="175710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91" y="-800100"/>
            <a:ext cx="8229600" cy="1600200"/>
          </a:xfrm>
        </p:spPr>
        <p:txBody>
          <a:bodyPr/>
          <a:lstStyle/>
          <a:p>
            <a:r>
              <a:rPr lang="en-US" u="sng" dirty="0"/>
              <a:t>Smart Grid </a:t>
            </a:r>
            <a:r>
              <a:rPr lang="en-US" u="sng" dirty="0" smtClean="0"/>
              <a:t>Technology</a:t>
            </a:r>
            <a:endParaRPr lang="en-US" u="sng" dirty="0"/>
          </a:p>
        </p:txBody>
      </p:sp>
      <p:pic>
        <p:nvPicPr>
          <p:cNvPr id="10" name="Content Placeholder 9" descr="Smart Grid Diagram.pn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990600"/>
            <a:ext cx="3881982" cy="2813899"/>
          </a:xfrm>
        </p:spPr>
      </p:pic>
      <p:pic>
        <p:nvPicPr>
          <p:cNvPr id="11" name="Content Placeholder 10" descr="Smart Grid Chart.pn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30" t="13521" r="4626" b="5362"/>
          <a:stretch/>
        </p:blipFill>
        <p:spPr>
          <a:xfrm>
            <a:off x="979049" y="3804499"/>
            <a:ext cx="6792885" cy="2608893"/>
          </a:xfrm>
        </p:spPr>
      </p:pic>
    </p:spTree>
    <p:extLst>
      <p:ext uri="{BB962C8B-B14F-4D97-AF65-F5344CB8AC3E}">
        <p14:creationId xmlns:p14="http://schemas.microsoft.com/office/powerpoint/2010/main" val="2481951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HVAC Systems on Nantucket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Heat, Ventilation, and Air Conditioning</a:t>
            </a:r>
          </a:p>
          <a:p>
            <a:r>
              <a:rPr lang="en-US" sz="2800" dirty="0" smtClean="0"/>
              <a:t>Upgrading HVAC systems can yield up to a 30% tax credit </a:t>
            </a:r>
          </a:p>
          <a:p>
            <a:r>
              <a:rPr lang="en-US" sz="2800" dirty="0" smtClean="0"/>
              <a:t>Currently investigating and updating boiler systems in Town Buildings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since Youth Summit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Nantucket youth delegates Will </a:t>
            </a:r>
            <a:r>
              <a:rPr lang="en-US" sz="3600" dirty="0" err="1" smtClean="0"/>
              <a:t>Horyn</a:t>
            </a:r>
            <a:r>
              <a:rPr lang="en-US" sz="3600" dirty="0" smtClean="0"/>
              <a:t> and Alex Perkins invited by new </a:t>
            </a:r>
            <a:r>
              <a:rPr lang="en-US" sz="3600" b="1" dirty="0" smtClean="0"/>
              <a:t>Nantucket Energy Coordinator </a:t>
            </a:r>
            <a:r>
              <a:rPr lang="en-US" sz="3600" dirty="0" smtClean="0"/>
              <a:t>Lauren Sinatra to assist with </a:t>
            </a:r>
            <a:r>
              <a:rPr lang="en-US" sz="3600" b="1" dirty="0" smtClean="0"/>
              <a:t>Energy Audit of Nantucket public buildings.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88407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Sustainable Nantucket</a:t>
            </a:r>
          </a:p>
          <a:p>
            <a:r>
              <a:rPr lang="en-US" sz="3200" dirty="0" smtClean="0"/>
              <a:t>Soil conservation</a:t>
            </a:r>
          </a:p>
          <a:p>
            <a:r>
              <a:rPr lang="en-US" sz="3200" dirty="0" smtClean="0"/>
              <a:t>Maximize water usage</a:t>
            </a:r>
          </a:p>
          <a:p>
            <a:pPr lvl="1"/>
            <a:r>
              <a:rPr lang="en-US" sz="2800" dirty="0" smtClean="0"/>
              <a:t>Utilizing “gray” water to irrigate crops will reduce wasted water</a:t>
            </a:r>
          </a:p>
          <a:p>
            <a:r>
              <a:rPr lang="en-US" sz="2800" dirty="0"/>
              <a:t>Lack of local butchery on Nantucket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Sustainable Agriculture on Nantucket</a:t>
            </a:r>
            <a:endParaRPr lang="en-US" u="sng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Sustainable Nantucket</a:t>
            </a:r>
            <a:endParaRPr lang="en-US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0112" y="2133601"/>
            <a:ext cx="4738687" cy="3931920"/>
          </a:xfrm>
        </p:spPr>
        <p:txBody>
          <a:bodyPr/>
          <a:lstStyle/>
          <a:p>
            <a:r>
              <a:rPr lang="en-US" dirty="0" smtClean="0"/>
              <a:t>Community Farm</a:t>
            </a:r>
          </a:p>
          <a:p>
            <a:r>
              <a:rPr lang="en-US" dirty="0"/>
              <a:t>Gleaning </a:t>
            </a:r>
          </a:p>
          <a:p>
            <a:r>
              <a:rPr lang="en-US" dirty="0" smtClean="0"/>
              <a:t>Internships</a:t>
            </a:r>
          </a:p>
          <a:p>
            <a:r>
              <a:rPr lang="en-US" dirty="0" smtClean="0"/>
              <a:t>Farmer’s/Artisan’s Market</a:t>
            </a:r>
          </a:p>
          <a:p>
            <a:r>
              <a:rPr lang="en-US" dirty="0" smtClean="0"/>
              <a:t>Nantucket Grown Publication</a:t>
            </a:r>
          </a:p>
          <a:p>
            <a:r>
              <a:rPr lang="en-US" dirty="0"/>
              <a:t>School Garden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040" y="1905000"/>
            <a:ext cx="3475182" cy="2667000"/>
          </a:xfrm>
          <a:prstGeom prst="rect">
            <a:avLst/>
          </a:prstGeom>
        </p:spPr>
      </p:pic>
      <p:pic>
        <p:nvPicPr>
          <p:cNvPr id="9" name="Picture 8" descr="Nantucket Grown Brand Pic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4800600"/>
            <a:ext cx="2171700" cy="164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80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stainable Nantucket Garden 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8915400" cy="652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09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Sustainable Business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286000"/>
          </a:xfrm>
        </p:spPr>
        <p:txBody>
          <a:bodyPr/>
          <a:lstStyle/>
          <a:p>
            <a:r>
              <a:rPr lang="en-US" dirty="0" smtClean="0"/>
              <a:t>“Green Pages” in phone book</a:t>
            </a:r>
          </a:p>
          <a:p>
            <a:r>
              <a:rPr lang="en-US" dirty="0" smtClean="0"/>
              <a:t>Economic “Reinfusion”</a:t>
            </a:r>
          </a:p>
          <a:p>
            <a:r>
              <a:rPr lang="en-US" dirty="0"/>
              <a:t>Fees and </a:t>
            </a:r>
            <a:r>
              <a:rPr lang="en-US" dirty="0" smtClean="0"/>
              <a:t>Benefits</a:t>
            </a:r>
          </a:p>
          <a:p>
            <a:r>
              <a:rPr lang="en-US" dirty="0" smtClean="0"/>
              <a:t>Our goal: </a:t>
            </a:r>
            <a:r>
              <a:rPr lang="en-US" dirty="0"/>
              <a:t>Ecology, Equity &amp; Economy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3886200"/>
            <a:ext cx="44196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1143000"/>
          </a:xfrm>
        </p:spPr>
        <p:txBody>
          <a:bodyPr/>
          <a:lstStyle/>
          <a:p>
            <a:pPr>
              <a:lnSpc>
                <a:spcPts val="3300"/>
              </a:lnSpc>
            </a:pPr>
            <a:r>
              <a:rPr lang="en-US" sz="4000" b="1" dirty="0" smtClean="0"/>
              <a:t>Youth Leadership Summit</a:t>
            </a:r>
            <a:br>
              <a:rPr lang="en-US" sz="4000" b="1" dirty="0" smtClean="0"/>
            </a:br>
            <a:r>
              <a:rPr lang="en-US" sz="4000" b="1" dirty="0" smtClean="0"/>
              <a:t>for Sustainable Development</a:t>
            </a:r>
            <a:r>
              <a:rPr lang="en-US" sz="4000" dirty="0" smtClean="0"/>
              <a:t>	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114800" cy="5410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Themes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3100" b="1" dirty="0"/>
              <a:t>• Sustainable </a:t>
            </a:r>
            <a:r>
              <a:rPr lang="en-US" sz="3100" b="1" dirty="0" smtClean="0"/>
              <a:t>Agriculture</a:t>
            </a:r>
            <a:endParaRPr lang="en-US" sz="3100" b="1" dirty="0"/>
          </a:p>
          <a:p>
            <a:pPr marL="0" indent="0">
              <a:buNone/>
            </a:pPr>
            <a:r>
              <a:rPr lang="en-US" sz="3100" b="1" dirty="0" smtClean="0"/>
              <a:t>•</a:t>
            </a:r>
            <a:r>
              <a:rPr lang="en-US" sz="3100" b="1" dirty="0"/>
              <a:t> Sustainable </a:t>
            </a:r>
            <a:r>
              <a:rPr lang="en-US" sz="3100" b="1" dirty="0" smtClean="0"/>
              <a:t>Business</a:t>
            </a:r>
          </a:p>
          <a:p>
            <a:pPr marL="0" indent="0">
              <a:buNone/>
            </a:pPr>
            <a:r>
              <a:rPr lang="en-US" sz="3100" b="1" dirty="0" smtClean="0"/>
              <a:t>• Sustainable Energy </a:t>
            </a:r>
            <a:endParaRPr lang="en-US" sz="3100" b="1" dirty="0"/>
          </a:p>
          <a:p>
            <a:pPr marL="0" indent="0">
              <a:buNone/>
            </a:pPr>
            <a:r>
              <a:rPr lang="en-US" sz="3100" b="1" dirty="0"/>
              <a:t>• Sustainable </a:t>
            </a:r>
            <a:r>
              <a:rPr lang="en-US" sz="3100" b="1" dirty="0" smtClean="0"/>
              <a:t>Housing</a:t>
            </a:r>
            <a:endParaRPr lang="en-US" sz="3100" b="1" dirty="0"/>
          </a:p>
          <a:p>
            <a:pPr marL="0" indent="0">
              <a:buNone/>
            </a:pPr>
            <a:r>
              <a:rPr lang="en-US" sz="3100" b="1" dirty="0" smtClean="0"/>
              <a:t>•</a:t>
            </a:r>
            <a:r>
              <a:rPr lang="en-US" sz="3100" b="1" dirty="0"/>
              <a:t> Sustainable Islands</a:t>
            </a:r>
          </a:p>
          <a:p>
            <a:pPr marL="0" indent="0">
              <a:buNone/>
            </a:pPr>
            <a:r>
              <a:rPr lang="en-US" sz="3100" b="1" dirty="0"/>
              <a:t>• Sustainable </a:t>
            </a:r>
            <a:r>
              <a:rPr lang="en-US" sz="3100" b="1" dirty="0" smtClean="0"/>
              <a:t>Living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b="1" dirty="0" smtClean="0"/>
              <a:t>Each made presentations: </a:t>
            </a:r>
            <a:endParaRPr lang="en-US" sz="2600" dirty="0"/>
          </a:p>
          <a:p>
            <a:r>
              <a:rPr lang="en-US" sz="2600" i="1" dirty="0" smtClean="0"/>
              <a:t>What is my dream for my life, my island, and my world?</a:t>
            </a:r>
          </a:p>
          <a:p>
            <a:endParaRPr lang="en-US" sz="2600" dirty="0" smtClean="0"/>
          </a:p>
          <a:p>
            <a:r>
              <a:rPr lang="en-US" sz="3300" b="1" dirty="0" smtClean="0"/>
              <a:t>What is your dream?</a:t>
            </a:r>
          </a:p>
        </p:txBody>
      </p:sp>
      <p:pic>
        <p:nvPicPr>
          <p:cNvPr id="5" name="Picture 4" descr="MVYLI Log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600200"/>
            <a:ext cx="4403725" cy="4403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Investing in Sustainable Business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Benefits</a:t>
            </a:r>
          </a:p>
          <a:p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aving energy and money</a:t>
            </a:r>
          </a:p>
          <a:p>
            <a:pPr lvl="1"/>
            <a:r>
              <a:rPr lang="en-US" dirty="0" smtClean="0"/>
              <a:t>Improved employee productivity</a:t>
            </a:r>
          </a:p>
          <a:p>
            <a:pPr lvl="1"/>
            <a:r>
              <a:rPr lang="en-US" dirty="0" smtClean="0"/>
              <a:t>Reduced operational and maintenance costs</a:t>
            </a:r>
          </a:p>
          <a:p>
            <a:pPr lvl="1"/>
            <a:r>
              <a:rPr lang="en-US" dirty="0" smtClean="0"/>
              <a:t>Increased customer comfort</a:t>
            </a:r>
          </a:p>
          <a:p>
            <a:pPr lvl="1"/>
            <a:r>
              <a:rPr lang="en-US" dirty="0" smtClean="0"/>
              <a:t>Increased asset value</a:t>
            </a:r>
          </a:p>
          <a:p>
            <a:pPr lvl="1"/>
            <a:r>
              <a:rPr lang="en-US" dirty="0" smtClean="0"/>
              <a:t>Enhanced public image</a:t>
            </a:r>
          </a:p>
          <a:p>
            <a:pPr lvl="1"/>
            <a:r>
              <a:rPr lang="en-US" dirty="0" smtClean="0"/>
              <a:t>Improved quality of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13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02" y="-152400"/>
            <a:ext cx="7691719" cy="1143000"/>
          </a:xfrm>
        </p:spPr>
        <p:txBody>
          <a:bodyPr/>
          <a:lstStyle/>
          <a:p>
            <a:r>
              <a:rPr lang="en-US" u="sng" dirty="0" smtClean="0"/>
              <a:t>Sustainable Housing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990601"/>
            <a:ext cx="7691719" cy="5168152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 smtClean="0"/>
              <a:t>Buildings account for 42% of the nation’s energy consumption</a:t>
            </a:r>
          </a:p>
          <a:p>
            <a:r>
              <a:rPr lang="en-US" sz="2900" dirty="0" smtClean="0"/>
              <a:t>I</a:t>
            </a:r>
            <a:r>
              <a:rPr lang="en-US" sz="2900" b="1" dirty="0" smtClean="0"/>
              <a:t>nvestment that pays off!</a:t>
            </a:r>
          </a:p>
          <a:p>
            <a:pPr lvl="1"/>
            <a:r>
              <a:rPr lang="en-US" sz="2700" dirty="0" smtClean="0"/>
              <a:t>Minimal initial expense = </a:t>
            </a:r>
          </a:p>
          <a:p>
            <a:pPr marL="457200" lvl="1" indent="0">
              <a:buNone/>
            </a:pPr>
            <a:r>
              <a:rPr lang="en-US" sz="2700" dirty="0"/>
              <a:t>	</a:t>
            </a:r>
            <a:r>
              <a:rPr lang="en-US" sz="2700" dirty="0" smtClean="0"/>
              <a:t>ONLY 7% greater than “typical” housing costs </a:t>
            </a:r>
          </a:p>
          <a:p>
            <a:pPr lvl="1"/>
            <a:r>
              <a:rPr lang="en-US" sz="2700" dirty="0" smtClean="0"/>
              <a:t>Reduced maintenance costs    </a:t>
            </a:r>
          </a:p>
          <a:p>
            <a:r>
              <a:rPr lang="en-US" sz="2900" b="1" dirty="0" smtClean="0"/>
              <a:t>Sustainable houses consume 80% less energy</a:t>
            </a:r>
          </a:p>
          <a:p>
            <a:r>
              <a:rPr lang="en-US" sz="2900" dirty="0" smtClean="0"/>
              <a:t>Saves money long-term and reduces carbon footprint</a:t>
            </a:r>
          </a:p>
          <a:p>
            <a:r>
              <a:rPr lang="en-US" sz="2900" dirty="0" smtClean="0"/>
              <a:t>2/3 of the US economy is consumerism;</a:t>
            </a:r>
          </a:p>
          <a:p>
            <a:r>
              <a:rPr lang="en-US" sz="2900" dirty="0" smtClean="0"/>
              <a:t> </a:t>
            </a:r>
            <a:r>
              <a:rPr lang="en-US" sz="2900" dirty="0"/>
              <a:t>E</a:t>
            </a:r>
            <a:r>
              <a:rPr lang="en-US" sz="2900" dirty="0" smtClean="0"/>
              <a:t>fficient housing saves money, thus catalyzing the increase in consumerism, jobs, and the strength of the economy</a:t>
            </a:r>
          </a:p>
          <a:p>
            <a:r>
              <a:rPr lang="en-US" sz="2900" dirty="0" smtClean="0"/>
              <a:t>Is necessary as a role model</a:t>
            </a:r>
          </a:p>
          <a:p>
            <a:r>
              <a:rPr lang="en-US" sz="2900" b="1" dirty="0" smtClean="0"/>
              <a:t>There are sustainable builders on Nantucket: Green </a:t>
            </a:r>
            <a:r>
              <a:rPr lang="en-US" sz="2900" b="1" dirty="0"/>
              <a:t>P</a:t>
            </a:r>
            <a:r>
              <a:rPr lang="en-US" sz="2900" b="1" dirty="0" smtClean="0"/>
              <a:t>ages</a:t>
            </a:r>
            <a:endParaRPr lang="en-US" b="1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372" y="1163882"/>
            <a:ext cx="6226628" cy="49688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0"/>
            <a:ext cx="7950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The average four person household in the US produces 5 tons of CO2 annually 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0" y="619448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One Ton of C02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9141869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Innovative Strategies</a:t>
            </a:r>
            <a:br>
              <a:rPr lang="en-US" sz="4000" dirty="0" smtClean="0"/>
            </a:br>
            <a:r>
              <a:rPr lang="en-US" sz="4000" dirty="0" smtClean="0"/>
              <a:t> for Community Involvement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Reduce, Renew, Recycle</a:t>
            </a:r>
          </a:p>
          <a:p>
            <a:r>
              <a:rPr lang="en-US" sz="2800" dirty="0" smtClean="0"/>
              <a:t>Green Nantucket: one day/week</a:t>
            </a:r>
          </a:p>
          <a:p>
            <a:r>
              <a:rPr lang="en-US" sz="2800" dirty="0" smtClean="0"/>
              <a:t>Service projects: green</a:t>
            </a:r>
          </a:p>
          <a:p>
            <a:r>
              <a:rPr lang="en-US" sz="2800" dirty="0" smtClean="0"/>
              <a:t>Scholarships: green</a:t>
            </a:r>
            <a:r>
              <a:rPr lang="en-US" sz="2800" dirty="0"/>
              <a:t> </a:t>
            </a:r>
            <a:r>
              <a:rPr lang="en-US" sz="2800" dirty="0" smtClean="0"/>
              <a:t>education</a:t>
            </a:r>
          </a:p>
          <a:p>
            <a:r>
              <a:rPr lang="en-US" sz="2800" dirty="0" smtClean="0"/>
              <a:t>Internships: green jobs</a:t>
            </a:r>
          </a:p>
          <a:p>
            <a:r>
              <a:rPr lang="en-US" sz="2800" b="1" dirty="0" smtClean="0"/>
              <a:t>Collaboration</a:t>
            </a:r>
          </a:p>
          <a:p>
            <a:r>
              <a:rPr lang="en-US" sz="2800" b="1" dirty="0" smtClean="0"/>
              <a:t>Working together </a:t>
            </a:r>
            <a:r>
              <a:rPr lang="en-US" sz="2800" dirty="0" smtClean="0"/>
              <a:t>= Unity towards positive goal </a:t>
            </a:r>
            <a:endParaRPr lang="en-US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School Education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Introduce </a:t>
            </a:r>
            <a:r>
              <a:rPr lang="en-US" b="1" dirty="0"/>
              <a:t>sustainable </a:t>
            </a:r>
            <a:r>
              <a:rPr lang="en-US" b="1" dirty="0" smtClean="0"/>
              <a:t>curricula </a:t>
            </a:r>
            <a:r>
              <a:rPr lang="en-US" dirty="0" smtClean="0"/>
              <a:t>in school system</a:t>
            </a:r>
          </a:p>
          <a:p>
            <a:r>
              <a:rPr lang="en-US" dirty="0" smtClean="0"/>
              <a:t>“</a:t>
            </a:r>
            <a:r>
              <a:rPr lang="en-US" dirty="0"/>
              <a:t>G</a:t>
            </a:r>
            <a:r>
              <a:rPr lang="en-US" dirty="0" smtClean="0"/>
              <a:t>reen” School to Career</a:t>
            </a:r>
          </a:p>
          <a:p>
            <a:r>
              <a:rPr lang="en-US" dirty="0" smtClean="0"/>
              <a:t>Integrate environmental education to all classes</a:t>
            </a:r>
          </a:p>
          <a:p>
            <a:r>
              <a:rPr lang="en-US" dirty="0" smtClean="0"/>
              <a:t>Green community service projects</a:t>
            </a:r>
          </a:p>
          <a:p>
            <a:r>
              <a:rPr lang="en-US" u="sng" dirty="0" smtClean="0"/>
              <a:t>Cradle </a:t>
            </a:r>
            <a:r>
              <a:rPr lang="en-US" u="sng" dirty="0"/>
              <a:t>to Cradle</a:t>
            </a:r>
            <a:r>
              <a:rPr lang="en-US" dirty="0"/>
              <a:t> </a:t>
            </a:r>
            <a:r>
              <a:rPr lang="en-US" dirty="0" smtClean="0"/>
              <a:t>– recommend as required </a:t>
            </a:r>
            <a:r>
              <a:rPr lang="en-US" dirty="0"/>
              <a:t>reading</a:t>
            </a:r>
            <a:r>
              <a:rPr lang="en-US" dirty="0" smtClean="0"/>
              <a:t>?</a:t>
            </a:r>
          </a:p>
          <a:p>
            <a:r>
              <a:rPr lang="en-US" dirty="0" smtClean="0"/>
              <a:t>Offer</a:t>
            </a:r>
            <a:r>
              <a:rPr lang="en-US" b="1" dirty="0" smtClean="0"/>
              <a:t> incentives </a:t>
            </a:r>
            <a:r>
              <a:rPr lang="en-US" dirty="0" smtClean="0"/>
              <a:t>for youth to support sustainability</a:t>
            </a:r>
            <a:r>
              <a:rPr lang="en-US" sz="2000" dirty="0" smtClean="0"/>
              <a:t>(nominate youth delegates to 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Annual Youth Summit)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328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u="sng" dirty="0" smtClean="0"/>
              <a:t>Sustainable Youth Council</a:t>
            </a:r>
            <a:endParaRPr lang="en-US" sz="4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676400"/>
            <a:ext cx="7691719" cy="4571999"/>
          </a:xfrm>
        </p:spPr>
        <p:txBody>
          <a:bodyPr/>
          <a:lstStyle/>
          <a:p>
            <a:r>
              <a:rPr lang="en-US" dirty="0" smtClean="0"/>
              <a:t>Recommend: two members of Students for Sustainability: elected democratically</a:t>
            </a:r>
          </a:p>
          <a:p>
            <a:r>
              <a:rPr lang="en-US" dirty="0" smtClean="0"/>
              <a:t>Representatives to meetings/conference with town officials/third party participants and represent SFS</a:t>
            </a:r>
            <a:endParaRPr lang="en-US" dirty="0"/>
          </a:p>
          <a:p>
            <a:r>
              <a:rPr lang="en-US" dirty="0"/>
              <a:t>G</a:t>
            </a:r>
            <a:r>
              <a:rPr lang="en-US" dirty="0" smtClean="0"/>
              <a:t>ive voice to youth: e.g. Martha’s Vineyard Plan</a:t>
            </a:r>
            <a:endParaRPr lang="en-US" dirty="0"/>
          </a:p>
        </p:txBody>
      </p:sp>
      <p:pic>
        <p:nvPicPr>
          <p:cNvPr id="4" name="Picture 3" descr="60098_159380470754104_154160387942779_457294_4827036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9490" y="4495800"/>
            <a:ext cx="5035550" cy="210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59154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Nantucket Youth Leadership Initiative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295399"/>
            <a:ext cx="7691719" cy="4863353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ts val="600"/>
              </a:spcBef>
            </a:pPr>
            <a:r>
              <a:rPr lang="en-US" sz="2900" dirty="0" smtClean="0"/>
              <a:t>Collaborate and provide technical assistance and support for Students for Sustainability, Sustainable Nantucket, Energy Coordinator., Selectmen, Nantucket Chamber of Commerce and others.</a:t>
            </a:r>
          </a:p>
          <a:p>
            <a:pPr>
              <a:spcBef>
                <a:spcPts val="600"/>
              </a:spcBef>
            </a:pPr>
            <a:endParaRPr lang="en-US" sz="2900" dirty="0" smtClean="0"/>
          </a:p>
          <a:p>
            <a:pPr marL="0" lvl="0" indent="0">
              <a:spcBef>
                <a:spcPts val="600"/>
              </a:spcBef>
              <a:buNone/>
            </a:pPr>
            <a:r>
              <a:rPr lang="en-US" sz="3500" b="1" dirty="0" smtClean="0"/>
              <a:t>The Stone Soup Leadership Institute provides training and technical assistance:</a:t>
            </a:r>
          </a:p>
          <a:p>
            <a:pPr lvl="0">
              <a:spcBef>
                <a:spcPts val="600"/>
              </a:spcBef>
            </a:pPr>
            <a:r>
              <a:rPr lang="en-US" sz="3500" dirty="0" smtClean="0"/>
              <a:t>Nantucket </a:t>
            </a:r>
            <a:r>
              <a:rPr lang="en-US" sz="3500" dirty="0"/>
              <a:t>youth envision, develop and present their vision for their life, their island and their world. </a:t>
            </a:r>
          </a:p>
          <a:p>
            <a:pPr lvl="0">
              <a:spcBef>
                <a:spcPts val="600"/>
              </a:spcBef>
            </a:pPr>
            <a:r>
              <a:rPr lang="en-US" sz="3500" dirty="0"/>
              <a:t>Youth receive educational tools and training to prepare them to address key issues and develop projects.</a:t>
            </a:r>
          </a:p>
          <a:p>
            <a:pPr lvl="0">
              <a:spcBef>
                <a:spcPts val="600"/>
              </a:spcBef>
            </a:pPr>
            <a:r>
              <a:rPr lang="en-US" sz="3500" dirty="0"/>
              <a:t>Youth are inspired/learn from other youth who’ve changed their lives, their </a:t>
            </a:r>
            <a:r>
              <a:rPr lang="en-US" sz="3500" dirty="0" smtClean="0"/>
              <a:t>islands, </a:t>
            </a:r>
            <a:r>
              <a:rPr lang="en-US" sz="3500" dirty="0"/>
              <a:t>world;</a:t>
            </a:r>
          </a:p>
          <a:p>
            <a:pPr lvl="0">
              <a:spcBef>
                <a:spcPts val="600"/>
              </a:spcBef>
            </a:pPr>
            <a:r>
              <a:rPr lang="en-US" sz="3500" dirty="0"/>
              <a:t>Youth are exposed to innovative sustainable development models; develop action plans to implement their vision; prepare presentations; develop strategies to engage other youth and their community leaders; troubleshoot challenges, develop public-private partnerships to invest in sustainable development.</a:t>
            </a:r>
          </a:p>
          <a:p>
            <a:pPr lvl="0">
              <a:spcBef>
                <a:spcPts val="600"/>
              </a:spcBef>
            </a:pPr>
            <a:r>
              <a:rPr lang="en-US" sz="3500" dirty="0"/>
              <a:t>Youth learn to make effective presentations about their experiences and projects and are featured YouTube;</a:t>
            </a:r>
          </a:p>
          <a:p>
            <a:pPr lvl="0">
              <a:spcBef>
                <a:spcPts val="600"/>
              </a:spcBef>
            </a:pPr>
            <a:r>
              <a:rPr lang="en-US" sz="3500" dirty="0"/>
              <a:t>Youth are empowered to be representatives of issues and projects affecting their islands;</a:t>
            </a:r>
          </a:p>
          <a:p>
            <a:pPr lvl="0">
              <a:spcBef>
                <a:spcPts val="600"/>
              </a:spcBef>
            </a:pPr>
            <a:r>
              <a:rPr lang="en-US" sz="3500" dirty="0"/>
              <a:t>Creates a win-win strategy that, by design, teaches collaboration with other non-profit organizations.</a:t>
            </a:r>
          </a:p>
          <a:p>
            <a:pPr lvl="0">
              <a:spcBef>
                <a:spcPts val="600"/>
              </a:spcBef>
            </a:pPr>
            <a:r>
              <a:rPr lang="en-US" sz="3500" dirty="0"/>
              <a:t>Builds </a:t>
            </a:r>
            <a:r>
              <a:rPr lang="en-US" sz="3500" dirty="0" smtClean="0"/>
              <a:t>coalition </a:t>
            </a:r>
            <a:r>
              <a:rPr lang="en-US" sz="3500" dirty="0"/>
              <a:t>of youth, </a:t>
            </a:r>
            <a:r>
              <a:rPr lang="en-US" sz="3500" dirty="0" smtClean="0"/>
              <a:t>business, </a:t>
            </a:r>
            <a:r>
              <a:rPr lang="en-US" sz="3500" dirty="0"/>
              <a:t>organizations working to build a more sustainable </a:t>
            </a:r>
            <a:r>
              <a:rPr lang="en-US" sz="3500" dirty="0" smtClean="0"/>
              <a:t>future.</a:t>
            </a:r>
            <a:endParaRPr lang="en-US" sz="3500" dirty="0"/>
          </a:p>
          <a:p>
            <a:pPr lvl="0">
              <a:spcBef>
                <a:spcPts val="600"/>
              </a:spcBef>
            </a:pPr>
            <a:r>
              <a:rPr lang="en-US" sz="3500" dirty="0"/>
              <a:t>Encourages coordination, collaboration and communication with education and environment community</a:t>
            </a:r>
            <a:r>
              <a:rPr lang="en-US" sz="3500" dirty="0" smtClean="0"/>
              <a:t>.</a:t>
            </a:r>
          </a:p>
          <a:p>
            <a:pPr lvl="0">
              <a:spcBef>
                <a:spcPts val="600"/>
              </a:spcBef>
            </a:pPr>
            <a:r>
              <a:rPr lang="en-US" sz="3500" dirty="0" smtClean="0"/>
              <a:t>The Institute’s Global Technology Initiative connects island youth working on sustainable development projects in their communities – develops best practices; increase support.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1336186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2667000"/>
            <a:ext cx="3429000" cy="1600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Youth       Leadership Initiatives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Ways You Can Get Involved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Sign up </a:t>
            </a:r>
            <a:r>
              <a:rPr lang="en-US" b="1" dirty="0" smtClean="0"/>
              <a:t>tonight</a:t>
            </a:r>
            <a:r>
              <a:rPr lang="en-US" dirty="0" smtClean="0"/>
              <a:t> to be available to support us and Students for Sustainability!</a:t>
            </a:r>
          </a:p>
          <a:p>
            <a:r>
              <a:rPr lang="en-US" dirty="0" smtClean="0"/>
              <a:t>Be environmentally conscious </a:t>
            </a:r>
            <a:r>
              <a:rPr lang="en-US" b="1" dirty="0" smtClean="0"/>
              <a:t>every day</a:t>
            </a:r>
            <a:r>
              <a:rPr lang="en-US" dirty="0" smtClean="0"/>
              <a:t> in every aspect your life.</a:t>
            </a:r>
          </a:p>
          <a:p>
            <a:r>
              <a:rPr lang="en-US" dirty="0" smtClean="0"/>
              <a:t>Spread </a:t>
            </a:r>
            <a:r>
              <a:rPr lang="en-US" b="1" dirty="0" smtClean="0"/>
              <a:t>knowledge and raise awareness </a:t>
            </a:r>
            <a:r>
              <a:rPr lang="en-US" dirty="0" smtClean="0"/>
              <a:t>about the fragility of the environment.</a:t>
            </a:r>
          </a:p>
          <a:p>
            <a:r>
              <a:rPr lang="en-US" dirty="0" smtClean="0"/>
              <a:t>Participate in </a:t>
            </a:r>
            <a:r>
              <a:rPr lang="en-US" b="1" dirty="0" smtClean="0"/>
              <a:t>cleanup teams and green related activities.</a:t>
            </a:r>
          </a:p>
          <a:p>
            <a:r>
              <a:rPr lang="en-US" b="1" dirty="0" smtClean="0"/>
              <a:t>Support local sustainable initiatives and businesses.</a:t>
            </a:r>
          </a:p>
          <a:p>
            <a:r>
              <a:rPr lang="en-US" b="1" dirty="0" smtClean="0"/>
              <a:t>Mentor/support young people to become leaders of our island!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6176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sz="4000" b="1" dirty="0" smtClean="0"/>
              <a:t>Recommendations for the Future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313613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Expand </a:t>
            </a:r>
            <a:r>
              <a:rPr lang="en-US" b="1" dirty="0" smtClean="0"/>
              <a:t>Students for Sustainability</a:t>
            </a:r>
          </a:p>
          <a:p>
            <a:r>
              <a:rPr lang="en-US" dirty="0"/>
              <a:t>Invest and train growing youth involvement.</a:t>
            </a:r>
          </a:p>
          <a:p>
            <a:r>
              <a:rPr lang="en-US" dirty="0" smtClean="0"/>
              <a:t>Greater focus/awareness regarding the environment throughout school and community</a:t>
            </a:r>
          </a:p>
          <a:p>
            <a:r>
              <a:rPr lang="en-US" dirty="0" smtClean="0"/>
              <a:t>Employ </a:t>
            </a:r>
            <a:r>
              <a:rPr lang="en-US" b="1" dirty="0" smtClean="0"/>
              <a:t>sustainable business practices </a:t>
            </a:r>
            <a:r>
              <a:rPr lang="en-US" dirty="0" smtClean="0"/>
              <a:t>consistently.</a:t>
            </a:r>
          </a:p>
          <a:p>
            <a:r>
              <a:rPr lang="en-US" b="1" dirty="0" smtClean="0"/>
              <a:t>Sustainable Youth Council: </a:t>
            </a:r>
            <a:r>
              <a:rPr lang="en-US" dirty="0" smtClean="0"/>
              <a:t>effective and operational</a:t>
            </a:r>
          </a:p>
          <a:p>
            <a:r>
              <a:rPr lang="en-US" dirty="0"/>
              <a:t>Make Nantucket a designated </a:t>
            </a:r>
            <a:r>
              <a:rPr lang="en-US" b="1" dirty="0"/>
              <a:t>Green Community</a:t>
            </a:r>
            <a:r>
              <a:rPr lang="en-US" b="1" dirty="0" smtClean="0"/>
              <a:t>.</a:t>
            </a:r>
            <a:endParaRPr lang="en-US" dirty="0" smtClean="0"/>
          </a:p>
          <a:p>
            <a:r>
              <a:rPr lang="en-US" dirty="0" smtClean="0"/>
              <a:t>Create 2020 Nantucket</a:t>
            </a:r>
            <a:r>
              <a:rPr lang="en-US" dirty="0"/>
              <a:t> </a:t>
            </a:r>
            <a:r>
              <a:rPr lang="en-US" dirty="0" smtClean="0"/>
              <a:t>Sustainable Development Plan.</a:t>
            </a:r>
          </a:p>
        </p:txBody>
      </p:sp>
    </p:spTree>
    <p:extLst>
      <p:ext uri="{BB962C8B-B14F-4D97-AF65-F5344CB8AC3E}">
        <p14:creationId xmlns:p14="http://schemas.microsoft.com/office/powerpoint/2010/main" val="906542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492" y="-468982"/>
            <a:ext cx="8229600" cy="1600200"/>
          </a:xfrm>
        </p:spPr>
        <p:txBody>
          <a:bodyPr/>
          <a:lstStyle/>
          <a:p>
            <a:r>
              <a:rPr lang="en-US" u="sng" dirty="0" smtClean="0"/>
              <a:t>Island Youth Delegates</a:t>
            </a:r>
            <a:endParaRPr lang="en-US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1" r="-718"/>
          <a:stretch/>
        </p:blipFill>
        <p:spPr>
          <a:xfrm>
            <a:off x="3680279" y="1596698"/>
            <a:ext cx="5426273" cy="4038600"/>
          </a:xfrm>
        </p:spPr>
      </p:pic>
      <p:sp>
        <p:nvSpPr>
          <p:cNvPr id="8" name="TextBox 7"/>
          <p:cNvSpPr txBox="1"/>
          <p:nvPr/>
        </p:nvSpPr>
        <p:spPr>
          <a:xfrm>
            <a:off x="609600" y="1131218"/>
            <a:ext cx="32766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From</a:t>
            </a:r>
            <a:endParaRPr lang="en-US" sz="2400" dirty="0" smtClean="0"/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Hawaii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Nantucket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Martha’s Vineyard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err="1" smtClean="0"/>
              <a:t>Vieques</a:t>
            </a:r>
            <a:endParaRPr lang="en-US" sz="2400" dirty="0" smtClean="0"/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Virgin </a:t>
            </a:r>
            <a:r>
              <a:rPr lang="en-US" sz="2400" dirty="0" err="1" smtClean="0"/>
              <a:t>Gorda</a:t>
            </a:r>
            <a:endParaRPr lang="en-US" sz="2400" dirty="0" smtClean="0"/>
          </a:p>
          <a:p>
            <a:pPr lvl="1"/>
            <a:endParaRPr lang="en-US" sz="2400" dirty="0"/>
          </a:p>
          <a:p>
            <a:pPr lvl="1"/>
            <a:r>
              <a:rPr lang="en-US" b="1" dirty="0" smtClean="0"/>
              <a:t>Youth Summit Faculty </a:t>
            </a:r>
          </a:p>
          <a:p>
            <a:pPr lvl="1"/>
            <a:r>
              <a:rPr lang="en-US" sz="1400" b="1" dirty="0" smtClean="0"/>
              <a:t>from book: </a:t>
            </a:r>
            <a:r>
              <a:rPr lang="en-US" sz="1400" b="1" i="1" dirty="0" smtClean="0"/>
              <a:t>Stone Soup for the World: Life-Changing Stories of Everyday Heroes</a:t>
            </a:r>
          </a:p>
          <a:p>
            <a:pPr lvl="1"/>
            <a:r>
              <a:rPr lang="en-US" sz="2000" dirty="0" smtClean="0"/>
              <a:t>• California</a:t>
            </a:r>
          </a:p>
          <a:p>
            <a:pPr lvl="1"/>
            <a:r>
              <a:rPr lang="en-US" sz="2000" dirty="0" smtClean="0"/>
              <a:t>• Martha’s Vineyard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00851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8229600" cy="1600200"/>
          </a:xfrm>
        </p:spPr>
        <p:txBody>
          <a:bodyPr/>
          <a:lstStyle/>
          <a:p>
            <a:r>
              <a:rPr lang="en-US" sz="6600" u="sng" dirty="0" smtClean="0"/>
              <a:t>Thank You</a:t>
            </a:r>
            <a:endParaRPr lang="en-US" sz="66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3124200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For your time and support</a:t>
            </a:r>
          </a:p>
          <a:p>
            <a:endParaRPr lang="en-US" sz="2400" i="1" dirty="0" smtClean="0"/>
          </a:p>
          <a:p>
            <a:pPr algn="ctr"/>
            <a:r>
              <a:rPr lang="en-US" sz="4000" i="1" dirty="0" smtClean="0"/>
              <a:t>Presented by </a:t>
            </a:r>
          </a:p>
          <a:p>
            <a:pPr algn="ctr"/>
            <a:r>
              <a:rPr lang="en-US" sz="2800" i="1" dirty="0" smtClean="0"/>
              <a:t>Will </a:t>
            </a:r>
            <a:r>
              <a:rPr lang="en-US" sz="2800" i="1" dirty="0" err="1" smtClean="0"/>
              <a:t>Horyn</a:t>
            </a:r>
            <a:r>
              <a:rPr lang="en-US" sz="2800" i="1" dirty="0" smtClean="0"/>
              <a:t> and Alex Perkins</a:t>
            </a:r>
          </a:p>
          <a:p>
            <a:pPr algn="ctr"/>
            <a:endParaRPr lang="en-US" sz="2800" i="1" dirty="0" smtClean="0"/>
          </a:p>
          <a:p>
            <a:pPr algn="ctr"/>
            <a:r>
              <a:rPr lang="en-US" sz="2400" b="1" dirty="0" smtClean="0"/>
              <a:t>For more information</a:t>
            </a:r>
          </a:p>
          <a:p>
            <a:pPr algn="ctr"/>
            <a:r>
              <a:rPr lang="en-US" sz="2400" dirty="0" smtClean="0">
                <a:hlinkClick r:id="rId2"/>
              </a:rPr>
              <a:t>www.soup4worldinstitute.com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65112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600200"/>
          </a:xfrm>
        </p:spPr>
        <p:txBody>
          <a:bodyPr/>
          <a:lstStyle/>
          <a:p>
            <a:r>
              <a:rPr lang="en-US" u="sng" smtClean="0"/>
              <a:t/>
            </a:r>
            <a:br>
              <a:rPr lang="en-US" u="sng" smtClean="0"/>
            </a:br>
            <a:r>
              <a:rPr lang="en-US" u="sng" smtClean="0"/>
              <a:t>References &amp; Credits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hlinkClick r:id="rId2"/>
              </a:rPr>
              <a:t>www.energystar.gov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  <a:hlinkClick r:id="rId3"/>
              </a:rPr>
              <a:t>www.treehugger.com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  <a:hlinkClick r:id="rId4"/>
              </a:rPr>
              <a:t>www.epa.gov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  <a:hlinkClick r:id="rId5"/>
              </a:rPr>
              <a:t>www.carbonfootprint.org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  <a:hlinkClick r:id="rId6"/>
              </a:rPr>
              <a:t>www.sustainablenantucket.org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0000"/>
                </a:solidFill>
                <a:hlinkClick r:id="rId7"/>
              </a:rPr>
              <a:t>www.soup4worldinstitute.com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78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Stone Soup Leadership Institute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47500" lnSpcReduction="20000"/>
          </a:bodyPr>
          <a:lstStyle/>
          <a:p>
            <a:endParaRPr lang="en-US" sz="3300" dirty="0" smtClean="0"/>
          </a:p>
          <a:p>
            <a:r>
              <a:rPr lang="en-US" sz="3300" dirty="0" smtClean="0"/>
              <a:t>The Institute’s mission is to develop </a:t>
            </a:r>
            <a:r>
              <a:rPr lang="en-US" sz="3300" dirty="0"/>
              <a:t>educational tools, trainings, initiatives to prepare young and emerging leaders to build a more sustainable world.  </a:t>
            </a:r>
            <a:endParaRPr lang="en-US" sz="3300" dirty="0" smtClean="0"/>
          </a:p>
          <a:p>
            <a:pPr marL="0" indent="0">
              <a:buNone/>
            </a:pPr>
            <a:endParaRPr lang="en-US" sz="3300" dirty="0" smtClean="0"/>
          </a:p>
          <a:p>
            <a:r>
              <a:rPr lang="en-US" sz="3300" dirty="0" smtClean="0"/>
              <a:t>The </a:t>
            </a:r>
            <a:r>
              <a:rPr lang="en-US" sz="3300" dirty="0"/>
              <a:t>Institute has organized eight youth community initiatives, first on Martha’s Vineyard, then in inner cities </a:t>
            </a:r>
            <a:r>
              <a:rPr lang="en-US" sz="3300" dirty="0" smtClean="0"/>
              <a:t>and two Caribbean islands</a:t>
            </a:r>
            <a:r>
              <a:rPr lang="en-US" sz="3300" dirty="0"/>
              <a:t> </a:t>
            </a:r>
            <a:r>
              <a:rPr lang="en-US" sz="3300" dirty="0" smtClean="0"/>
              <a:t>and convened 7 Youth Leadership </a:t>
            </a:r>
            <a:r>
              <a:rPr lang="en-US" sz="3300" dirty="0"/>
              <a:t>Summits in two countries, preparing young people to envision their future and empowering them to become leaders of a more sustainable world. </a:t>
            </a:r>
            <a:endParaRPr lang="en-US" sz="3300" dirty="0" smtClean="0"/>
          </a:p>
          <a:p>
            <a:endParaRPr lang="en-US" sz="3300" dirty="0" smtClean="0"/>
          </a:p>
          <a:p>
            <a:r>
              <a:rPr lang="en-US" sz="3300" dirty="0" smtClean="0"/>
              <a:t>4</a:t>
            </a:r>
            <a:r>
              <a:rPr lang="en-US" sz="3300" dirty="0"/>
              <a:t>-year demonstration project </a:t>
            </a:r>
            <a:r>
              <a:rPr lang="en-US" sz="3300" dirty="0" smtClean="0"/>
              <a:t>used book/educational curriculum and faculty </a:t>
            </a:r>
            <a:r>
              <a:rPr lang="en-US" sz="3300" dirty="0"/>
              <a:t>who worked side-by-side young people to develop their vision, projects and initiatives to build a sustainable island.</a:t>
            </a:r>
          </a:p>
          <a:p>
            <a:endParaRPr lang="en-US" sz="3300" dirty="0"/>
          </a:p>
          <a:p>
            <a:r>
              <a:rPr lang="en-US" sz="3300" b="1" dirty="0"/>
              <a:t>The </a:t>
            </a:r>
            <a:r>
              <a:rPr lang="en-US" sz="3300" b="1" dirty="0" err="1"/>
              <a:t>Vieques</a:t>
            </a:r>
            <a:r>
              <a:rPr lang="en-US" sz="3300" b="1" dirty="0"/>
              <a:t> Youth Leadership Initiative </a:t>
            </a:r>
            <a:r>
              <a:rPr lang="en-US" sz="3300" dirty="0"/>
              <a:t>college students created </a:t>
            </a:r>
            <a:r>
              <a:rPr lang="en-US" sz="3300" dirty="0" smtClean="0"/>
              <a:t>2020 Report on Sustainable Development as a roadmap </a:t>
            </a:r>
            <a:r>
              <a:rPr lang="en-US" sz="3300" dirty="0"/>
              <a:t>for their island’s future. </a:t>
            </a:r>
            <a:r>
              <a:rPr lang="en-US" sz="3300" dirty="0" smtClean="0"/>
              <a:t> Presented </a:t>
            </a:r>
            <a:r>
              <a:rPr lang="en-US" sz="3300" dirty="0"/>
              <a:t>to community, government and business leaders; at </a:t>
            </a:r>
            <a:r>
              <a:rPr lang="en-US" sz="3300" b="1" dirty="0"/>
              <a:t>Asian-Pacific Economic Council (APEC) Youth Summit in Peru </a:t>
            </a:r>
            <a:r>
              <a:rPr lang="en-US" sz="3300" dirty="0"/>
              <a:t>to inspire youth leaders from 21 countries to create a declaration for world leaders: November 2008</a:t>
            </a:r>
            <a:r>
              <a:rPr lang="en-US" sz="3300" dirty="0" smtClean="0"/>
              <a:t>.</a:t>
            </a:r>
          </a:p>
          <a:p>
            <a:endParaRPr lang="en-US" sz="3300" dirty="0"/>
          </a:p>
          <a:p>
            <a:r>
              <a:rPr lang="en-US" sz="3300" dirty="0"/>
              <a:t>Founded on Martha’s Vineyard in 1997, the Institute is a 501c3 non-profit organization registered in Massachusetts.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oup_Stone_Logo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0"/>
            <a:ext cx="1384299" cy="141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6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Stone Soup Leadership Institute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2200" i="1" dirty="0" smtClean="0"/>
          </a:p>
          <a:p>
            <a:pPr marL="0" indent="0" algn="ctr">
              <a:buNone/>
            </a:pPr>
            <a:r>
              <a:rPr lang="en-US" sz="2200" i="1" dirty="0" smtClean="0"/>
              <a:t>In </a:t>
            </a:r>
            <a:r>
              <a:rPr lang="en-US" sz="2200" i="1" dirty="0"/>
              <a:t>the last century we’ve shown the world how </a:t>
            </a:r>
          </a:p>
          <a:p>
            <a:pPr marL="0" indent="0" algn="ctr">
              <a:buNone/>
            </a:pPr>
            <a:r>
              <a:rPr lang="en-US" sz="2200" i="1" dirty="0"/>
              <a:t>we can attack and solve perplexing problems with technology.  </a:t>
            </a:r>
          </a:p>
          <a:p>
            <a:pPr marL="0" indent="0" algn="ctr">
              <a:buNone/>
            </a:pPr>
            <a:endParaRPr lang="en-US" sz="2200" i="1" dirty="0"/>
          </a:p>
          <a:p>
            <a:pPr marL="0" indent="0" algn="ctr">
              <a:buNone/>
            </a:pPr>
            <a:r>
              <a:rPr lang="en-US" sz="2200" i="1" dirty="0"/>
              <a:t>Imagine if we were to apply that same intellectual power to solving the greatest problems the world faces – poverty, overpopulation, pollution, medical insufficiency, and our dependence on nonrenewable energy resources.</a:t>
            </a:r>
          </a:p>
          <a:p>
            <a:pPr marL="0" indent="0" algn="ctr">
              <a:buNone/>
            </a:pPr>
            <a:r>
              <a:rPr lang="en-US" sz="2200" i="1" dirty="0"/>
              <a:t> </a:t>
            </a:r>
            <a:endParaRPr lang="en-US" sz="2200" i="1" dirty="0" smtClean="0"/>
          </a:p>
          <a:p>
            <a:pPr marL="0" indent="0" algn="ctr">
              <a:buNone/>
            </a:pPr>
            <a:r>
              <a:rPr lang="en-US" sz="2200" i="1" dirty="0" smtClean="0"/>
              <a:t> </a:t>
            </a:r>
            <a:r>
              <a:rPr lang="en-US" sz="2200" i="1" dirty="0"/>
              <a:t>Now is a good time to launch a bold new global initiative.  </a:t>
            </a:r>
          </a:p>
          <a:p>
            <a:pPr marL="0" indent="0" algn="ctr">
              <a:buNone/>
            </a:pPr>
            <a:r>
              <a:rPr lang="en-US" sz="2200" i="1" dirty="0"/>
              <a:t>This could be our version of the putting a man on the moon.  </a:t>
            </a:r>
          </a:p>
          <a:p>
            <a:pPr marL="0" indent="0" algn="ctr">
              <a:buNone/>
            </a:pPr>
            <a:r>
              <a:rPr lang="en-US" sz="2200" i="1" dirty="0"/>
              <a:t>It's time to take action -- and chart the course for our future.	</a:t>
            </a:r>
          </a:p>
          <a:p>
            <a:pPr marL="0" indent="0" algn="ctr">
              <a:buNone/>
            </a:pPr>
            <a:r>
              <a:rPr lang="en-US" sz="2800" b="1" dirty="0"/>
              <a:t>Walter Cronkite</a:t>
            </a:r>
          </a:p>
          <a:p>
            <a:endParaRPr lang="en-US" dirty="0"/>
          </a:p>
        </p:txBody>
      </p:sp>
      <p:pic>
        <p:nvPicPr>
          <p:cNvPr id="4" name="Picture 3" descr="Soup_Stone_Logo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1" y="28968"/>
            <a:ext cx="1295400" cy="132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25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Youth Nomination Process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MVYLI Emma nominated Will; Will nominated Alex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Governor + Youth Council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2459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Sustainable Vineyard Tour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A new way of looking at the Islands we live on:</a:t>
            </a:r>
          </a:p>
          <a:p>
            <a:r>
              <a:rPr lang="en-US" b="1" dirty="0" smtClean="0"/>
              <a:t>Island </a:t>
            </a:r>
            <a:r>
              <a:rPr lang="en-US" b="1" dirty="0"/>
              <a:t>Grown </a:t>
            </a:r>
            <a:r>
              <a:rPr lang="en-US" b="1" dirty="0" smtClean="0"/>
              <a:t>Schools</a:t>
            </a:r>
            <a:endParaRPr lang="en-US" b="1" dirty="0"/>
          </a:p>
          <a:p>
            <a:r>
              <a:rPr lang="en-US" b="1" dirty="0" smtClean="0"/>
              <a:t>The </a:t>
            </a:r>
            <a:r>
              <a:rPr lang="en-US" b="1" dirty="0"/>
              <a:t>Farm </a:t>
            </a:r>
            <a:r>
              <a:rPr lang="en-US" b="1" dirty="0" smtClean="0"/>
              <a:t>Institute</a:t>
            </a:r>
          </a:p>
          <a:p>
            <a:r>
              <a:rPr lang="en-US" b="1" dirty="0" smtClean="0"/>
              <a:t>Island Alpaca</a:t>
            </a:r>
          </a:p>
          <a:p>
            <a:r>
              <a:rPr lang="en-US" b="1" dirty="0" err="1" smtClean="0"/>
              <a:t>Eliakim's</a:t>
            </a:r>
            <a:r>
              <a:rPr lang="en-US" b="1" dirty="0" smtClean="0"/>
              <a:t> Way</a:t>
            </a:r>
            <a:endParaRPr lang="en-US" b="1" dirty="0"/>
          </a:p>
          <a:p>
            <a:r>
              <a:rPr lang="en-US" b="1" dirty="0" smtClean="0"/>
              <a:t>Grey </a:t>
            </a:r>
            <a:r>
              <a:rPr lang="en-US" b="1" dirty="0"/>
              <a:t>Barn </a:t>
            </a:r>
            <a:r>
              <a:rPr lang="en-US" b="1" dirty="0" smtClean="0"/>
              <a:t>Farm</a:t>
            </a:r>
            <a:endParaRPr lang="en-US" b="1" dirty="0"/>
          </a:p>
          <a:p>
            <a:r>
              <a:rPr lang="en-US" b="1" dirty="0" smtClean="0"/>
              <a:t>Island Co</a:t>
            </a:r>
            <a:r>
              <a:rPr lang="en-US" b="1" dirty="0"/>
              <a:t>h</a:t>
            </a:r>
            <a:r>
              <a:rPr lang="en-US" b="1" dirty="0" smtClean="0"/>
              <a:t>ousing</a:t>
            </a:r>
            <a:endParaRPr lang="en-US" b="1" dirty="0"/>
          </a:p>
          <a:p>
            <a:r>
              <a:rPr lang="en-US" b="1" dirty="0" smtClean="0"/>
              <a:t>Martha’s </a:t>
            </a:r>
            <a:r>
              <a:rPr lang="en-US" b="1" dirty="0"/>
              <a:t>Vineyard Shellfish </a:t>
            </a:r>
            <a:r>
              <a:rPr lang="en-US" b="1" dirty="0" smtClean="0"/>
              <a:t>Hatchery</a:t>
            </a:r>
          </a:p>
          <a:p>
            <a:r>
              <a:rPr lang="en-US" b="1" dirty="0" smtClean="0"/>
              <a:t>Native </a:t>
            </a:r>
            <a:r>
              <a:rPr lang="en-US" b="1" dirty="0"/>
              <a:t>Earth Teaching </a:t>
            </a:r>
            <a:r>
              <a:rPr lang="en-US" b="1" dirty="0" smtClean="0"/>
              <a:t>Farm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47156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Building: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sz="4000" dirty="0" smtClean="0"/>
              <a:t>Island Cohousing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676400"/>
            <a:ext cx="7620000" cy="48006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Stimulates sustainable living</a:t>
            </a:r>
          </a:p>
          <a:p>
            <a:r>
              <a:rPr lang="en-US" sz="2800" dirty="0"/>
              <a:t>Isolated parking</a:t>
            </a:r>
          </a:p>
          <a:p>
            <a:r>
              <a:rPr lang="en-US" sz="2800" dirty="0"/>
              <a:t>Community Garden</a:t>
            </a:r>
          </a:p>
          <a:p>
            <a:r>
              <a:rPr lang="en-US" sz="2800" dirty="0"/>
              <a:t>Community Pond</a:t>
            </a:r>
          </a:p>
          <a:p>
            <a:r>
              <a:rPr lang="en-US" sz="2800" dirty="0"/>
              <a:t>Builds community bonds</a:t>
            </a:r>
          </a:p>
          <a:p>
            <a:r>
              <a:rPr lang="en-US" sz="2800" dirty="0"/>
              <a:t>Fosters local </a:t>
            </a:r>
            <a:r>
              <a:rPr lang="en-US" sz="2800" dirty="0" smtClean="0"/>
              <a:t>growing</a:t>
            </a:r>
          </a:p>
          <a:p>
            <a:r>
              <a:rPr lang="en-US" sz="2800" dirty="0" smtClean="0"/>
              <a:t>Provides positive living example</a:t>
            </a:r>
          </a:p>
          <a:p>
            <a:endParaRPr lang="en-US" sz="2000" dirty="0" smtClean="0"/>
          </a:p>
          <a:p>
            <a:r>
              <a:rPr lang="en-US" sz="1800" dirty="0"/>
              <a:t>Modeled on a Danish housing concept developed in the 1970s, the sixteen homes at Island Cohousing (</a:t>
            </a:r>
            <a:r>
              <a:rPr lang="en-US" sz="1800" dirty="0" err="1"/>
              <a:t>ICoho</a:t>
            </a:r>
            <a:r>
              <a:rPr lang="en-US" sz="1800" dirty="0"/>
              <a:t>) are tightly clustered in a manner that encourages social interaction, provides a safe and supportive environment for children</a:t>
            </a:r>
            <a:r>
              <a:rPr lang="en-US" sz="1800" dirty="0" smtClean="0"/>
              <a:t>, </a:t>
            </a:r>
            <a:r>
              <a:rPr lang="en-US" sz="1800" dirty="0"/>
              <a:t>maximizes open space: 85% of the land is undeveloped in perpetuity</a:t>
            </a:r>
            <a:r>
              <a:rPr lang="en-US" sz="1800" dirty="0" smtClean="0"/>
              <a:t>.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image" Target="../media/image22.jpeg"/><Relationship Id="rId2" Type="http://schemas.openxmlformats.org/officeDocument/2006/relationships/image" Target="../media/image23.jpeg"/></Relationships>
</file>

<file path=ppt/theme/_rels/them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1" Type="http://schemas.openxmlformats.org/officeDocument/2006/relationships/image" Target="../media/image33.jpeg"/><Relationship Id="rId2" Type="http://schemas.openxmlformats.org/officeDocument/2006/relationships/image" Target="../media/image34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jpeg"/></Relationships>
</file>

<file path=ppt/theme/_rels/them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5" Type="http://schemas.openxmlformats.org/officeDocument/2006/relationships/image" Target="../media/image51.jpeg"/><Relationship Id="rId1" Type="http://schemas.openxmlformats.org/officeDocument/2006/relationships/image" Target="../media/image47.jpeg"/><Relationship Id="rId2" Type="http://schemas.openxmlformats.org/officeDocument/2006/relationships/image" Target="../media/image48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image" Target="../media/image6.jpeg"/><Relationship Id="rId2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8257</TotalTime>
  <Words>1405</Words>
  <Application>Microsoft Macintosh PowerPoint</Application>
  <PresentationFormat>On-screen Show (4:3)</PresentationFormat>
  <Paragraphs>257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41</vt:i4>
      </vt:variant>
    </vt:vector>
  </HeadingPairs>
  <TitlesOfParts>
    <vt:vector size="74" baseType="lpstr">
      <vt:lpstr>Arial</vt:lpstr>
      <vt:lpstr>Book Antiqua</vt:lpstr>
      <vt:lpstr>Brush Script MT</vt:lpstr>
      <vt:lpstr>Calibri</vt:lpstr>
      <vt:lpstr>Calisto MT</vt:lpstr>
      <vt:lpstr>Cambria</vt:lpstr>
      <vt:lpstr>Century Gothic</vt:lpstr>
      <vt:lpstr>Constantia</vt:lpstr>
      <vt:lpstr>Courier New</vt:lpstr>
      <vt:lpstr>Franklin Gothic Book</vt:lpstr>
      <vt:lpstr>Gill Sans MT</vt:lpstr>
      <vt:lpstr>Goudy Old Style</vt:lpstr>
      <vt:lpstr>Impact</vt:lpstr>
      <vt:lpstr>News Gothic MT</vt:lpstr>
      <vt:lpstr>Palatino Linotype</vt:lpstr>
      <vt:lpstr>Rage Italic</vt:lpstr>
      <vt:lpstr>Rockwell</vt:lpstr>
      <vt:lpstr>Verdana</vt:lpstr>
      <vt:lpstr>Wingdings</vt:lpstr>
      <vt:lpstr>Wingdings 2</vt:lpstr>
      <vt:lpstr>Austin</vt:lpstr>
      <vt:lpstr>Executive</vt:lpstr>
      <vt:lpstr>Paper</vt:lpstr>
      <vt:lpstr>Solstice</vt:lpstr>
      <vt:lpstr>Venture</vt:lpstr>
      <vt:lpstr>Adjacency</vt:lpstr>
      <vt:lpstr>Breeze</vt:lpstr>
      <vt:lpstr>Perception</vt:lpstr>
      <vt:lpstr>Genesis</vt:lpstr>
      <vt:lpstr>Inkwell</vt:lpstr>
      <vt:lpstr>Habitat</vt:lpstr>
      <vt:lpstr>Pushpin</vt:lpstr>
      <vt:lpstr>Folio</vt:lpstr>
      <vt:lpstr>A Sustainable Future  for Nantucket</vt:lpstr>
      <vt:lpstr>Sustainability</vt:lpstr>
      <vt:lpstr>Youth Leadership Summit for Sustainable Development </vt:lpstr>
      <vt:lpstr>Island Youth Delegates</vt:lpstr>
      <vt:lpstr>Stone Soup Leadership Institute </vt:lpstr>
      <vt:lpstr>Stone Soup Leadership Institute </vt:lpstr>
      <vt:lpstr>Youth Nomination Process MVYLI Emma nominated Will; Will nominated Alex</vt:lpstr>
      <vt:lpstr>Sustainable Vineyard Tour</vt:lpstr>
      <vt:lpstr>Sustainable Building:  Island Cohousing</vt:lpstr>
      <vt:lpstr>    Sustainable Building  High Energy Performance Affordable Housing Eliakim’s Way Community</vt:lpstr>
      <vt:lpstr>Sustainable Agriculture</vt:lpstr>
      <vt:lpstr>Sustainable Business</vt:lpstr>
      <vt:lpstr>   Youth    Leadership</vt:lpstr>
      <vt:lpstr>Sustainable Island Vision</vt:lpstr>
      <vt:lpstr>PowerPoint Presentation</vt:lpstr>
      <vt:lpstr>PowerPoint Presentation</vt:lpstr>
      <vt:lpstr>Sustainable Islands Learning &amp; Collaboration</vt:lpstr>
      <vt:lpstr>Our Island</vt:lpstr>
      <vt:lpstr>Green Community</vt:lpstr>
      <vt:lpstr>Green Community Benefits</vt:lpstr>
      <vt:lpstr>Sustainable Energy</vt:lpstr>
      <vt:lpstr>Energy Efficiency</vt:lpstr>
      <vt:lpstr>Smart Grid Technology</vt:lpstr>
      <vt:lpstr>HVAC Systems on Nantucket</vt:lpstr>
      <vt:lpstr>PROGRESS since Youth Summit</vt:lpstr>
      <vt:lpstr>Sustainable Agriculture on Nantucket</vt:lpstr>
      <vt:lpstr>Sustainable Nantucket</vt:lpstr>
      <vt:lpstr>PowerPoint Presentation</vt:lpstr>
      <vt:lpstr>Sustainable Business</vt:lpstr>
      <vt:lpstr>Investing in Sustainable Business</vt:lpstr>
      <vt:lpstr>Sustainable Housing</vt:lpstr>
      <vt:lpstr>PowerPoint Presentation</vt:lpstr>
      <vt:lpstr>Innovative Strategies  for Community Involvement</vt:lpstr>
      <vt:lpstr>School Education</vt:lpstr>
      <vt:lpstr>Sustainable Youth Council</vt:lpstr>
      <vt:lpstr>Nantucket Youth Leadership Initiative</vt:lpstr>
      <vt:lpstr>Youth       Leadership Initiatives</vt:lpstr>
      <vt:lpstr>Ways You Can Get Involved</vt:lpstr>
      <vt:lpstr>Recommendations for the Future</vt:lpstr>
      <vt:lpstr>Thank You</vt:lpstr>
      <vt:lpstr> References &amp; Credits</vt:lpstr>
    </vt:vector>
  </TitlesOfParts>
  <Company>Shearwater Excursions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 Perkins</dc:creator>
  <cp:lastModifiedBy>Marianne Larned</cp:lastModifiedBy>
  <cp:revision>401</cp:revision>
  <dcterms:created xsi:type="dcterms:W3CDTF">2011-08-08T17:59:28Z</dcterms:created>
  <dcterms:modified xsi:type="dcterms:W3CDTF">2018-10-08T19:54:18Z</dcterms:modified>
</cp:coreProperties>
</file>