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08"/>
    <p:restoredTop sz="94690"/>
  </p:normalViewPr>
  <p:slideViewPr>
    <p:cSldViewPr snapToGrid="0">
      <p:cViewPr varScale="1">
        <p:scale>
          <a:sx n="122" d="100"/>
          <a:sy n="122" d="100"/>
        </p:scale>
        <p:origin x="82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business partnerships but might be too much information for the presentation considering cutting this out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work to supplement areas where government involvement has not always been the most prevalent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Work primarily on environmental science, and education of next generations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work to supplement areas where government involvement has not always been the most prevalent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Work primarily on environmental science, and education of next generations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-208867" y="396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Rhode Island: Best Practices for Sustainability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342290" y="3878317"/>
            <a:ext cx="5907585" cy="14044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</a:rPr>
              <a:t>Presentation by Brittany </a:t>
            </a:r>
            <a:r>
              <a:rPr lang="en" sz="2000" dirty="0" err="1" smtClean="0">
                <a:solidFill>
                  <a:srgbClr val="000000"/>
                </a:solidFill>
              </a:rPr>
              <a:t>Fulgione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rgbClr val="000000"/>
                </a:solidFill>
              </a:rPr>
              <a:t>14</a:t>
            </a:r>
            <a:r>
              <a:rPr lang="en-US" sz="1400" b="1" baseline="30000" dirty="0" smtClean="0">
                <a:solidFill>
                  <a:srgbClr val="000000"/>
                </a:solidFill>
              </a:rPr>
              <a:t>th</a:t>
            </a:r>
            <a:r>
              <a:rPr lang="en-US" sz="1400" b="1" dirty="0" smtClean="0">
                <a:solidFill>
                  <a:srgbClr val="000000"/>
                </a:solidFill>
              </a:rPr>
              <a:t> Youth Leadership Summit for Sustainable Development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rgbClr val="000000"/>
                </a:solidFill>
              </a:rPr>
              <a:t>Stone Soup Leadership Institute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rgbClr val="000000"/>
                </a:solidFill>
              </a:rPr>
              <a:t>June 23-29, 2018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rgbClr val="000000"/>
                </a:solidFill>
              </a:rPr>
              <a:t>Roger Williams University • Bristol, Rhode Island</a:t>
            </a:r>
            <a:endParaRPr sz="1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99525" y="91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Partnerships</a:t>
            </a: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91975" y="757800"/>
            <a:ext cx="8148900" cy="38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000000"/>
                </a:solidFill>
              </a:rPr>
              <a:t>Volvo Ocean Summit in May 2018</a:t>
            </a:r>
            <a:endParaRPr b="1">
              <a:solidFill>
                <a:srgbClr val="000000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Intersection between science, industry, and policy makers to commit to clean oceans;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 b="1">
                <a:solidFill>
                  <a:srgbClr val="000000"/>
                </a:solidFill>
              </a:rPr>
              <a:t>Focusing on microplastic pollution</a:t>
            </a:r>
            <a:r>
              <a:rPr lang="en" sz="1800">
                <a:solidFill>
                  <a:srgbClr val="000000"/>
                </a:solidFill>
              </a:rPr>
              <a:t>;</a:t>
            </a:r>
            <a:endParaRPr sz="1800">
              <a:solidFill>
                <a:srgbClr val="000000"/>
              </a:solidFill>
            </a:endParaRPr>
          </a:p>
          <a:p>
            <a:pPr marL="45720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600"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RI is the 1st US state to sign the </a:t>
            </a:r>
            <a:endParaRPr>
              <a:solidFill>
                <a:srgbClr val="000000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United Nation’s CleanSeas</a:t>
            </a:r>
            <a:r>
              <a:rPr lang="en">
                <a:solidFill>
                  <a:srgbClr val="000000"/>
                </a:solidFill>
              </a:rPr>
              <a:t> </a:t>
            </a:r>
            <a:r>
              <a:rPr lang="en" b="1">
                <a:solidFill>
                  <a:srgbClr val="000000"/>
                </a:solidFill>
              </a:rPr>
              <a:t>Campaign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to fight ocean plastic pollution.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t="6129"/>
          <a:stretch/>
        </p:blipFill>
        <p:spPr>
          <a:xfrm>
            <a:off x="4505650" y="2109875"/>
            <a:ext cx="4461923" cy="278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SeaAhead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Rhode Island Envirothon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University of Rhode Island: Ocean Engineering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Roger Williams University’s Bon Appetit food recovery/sustainable fisheries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RWU’s Sustainable Shellfish Hatcheries and Farming</a:t>
            </a:r>
            <a:endParaRPr>
              <a:solidFill>
                <a:srgbClr val="000000"/>
              </a:solidFill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Rhode Island Marine Transportation Association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99525" y="91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Innovative Business Partnerships</a:t>
            </a: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Rhode Island’s Best Practices</a:t>
            </a:r>
            <a:endParaRPr b="1"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Wide Array of Sustainability Initiatives </a:t>
            </a:r>
            <a:endParaRPr>
              <a:solidFill>
                <a:srgbClr val="000000"/>
              </a:solidFill>
            </a:endParaRPr>
          </a:p>
          <a:p>
            <a:pPr marL="914400" lvl="1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From Food Waste to Transportation to Energy to Clean Oceans</a:t>
            </a:r>
            <a:endParaRPr sz="1600"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Intersection between business, government, community organizations and environmental organizations.</a:t>
            </a:r>
            <a:endParaRPr>
              <a:solidFill>
                <a:srgbClr val="000000"/>
              </a:solidFill>
            </a:endParaRP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Taking action to include the lens of racial equity and equality.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379800" y="387750"/>
            <a:ext cx="8384400" cy="9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Rhode Island is a Leader in Sustainability </a:t>
            </a:r>
            <a:endParaRPr sz="3600" b="1"/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243600" y="1708350"/>
            <a:ext cx="8781600" cy="30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00000"/>
                </a:solidFill>
              </a:rPr>
              <a:t>•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" sz="2400" dirty="0" smtClean="0">
                <a:solidFill>
                  <a:srgbClr val="000000"/>
                </a:solidFill>
              </a:rPr>
              <a:t>First </a:t>
            </a:r>
            <a:r>
              <a:rPr lang="en-US" sz="2400" dirty="0">
                <a:solidFill>
                  <a:srgbClr val="000000"/>
                </a:solidFill>
              </a:rPr>
              <a:t>s</a:t>
            </a:r>
            <a:r>
              <a:rPr lang="en" sz="2400" dirty="0" err="1" smtClean="0">
                <a:solidFill>
                  <a:srgbClr val="000000"/>
                </a:solidFill>
              </a:rPr>
              <a:t>tate</a:t>
            </a:r>
            <a:r>
              <a:rPr lang="en" sz="2400" dirty="0" smtClean="0">
                <a:solidFill>
                  <a:srgbClr val="000000"/>
                </a:solidFill>
              </a:rPr>
              <a:t> </a:t>
            </a:r>
            <a:r>
              <a:rPr lang="en" sz="2400" dirty="0">
                <a:solidFill>
                  <a:srgbClr val="000000"/>
                </a:solidFill>
              </a:rPr>
              <a:t>to sign the UN’s </a:t>
            </a:r>
            <a:r>
              <a:rPr lang="en" sz="2400" dirty="0" err="1" smtClean="0">
                <a:solidFill>
                  <a:srgbClr val="000000"/>
                </a:solidFill>
              </a:rPr>
              <a:t>CleanSeas</a:t>
            </a:r>
            <a:r>
              <a:rPr lang="en" sz="2400" dirty="0" smtClean="0">
                <a:solidFill>
                  <a:srgbClr val="000000"/>
                </a:solidFill>
              </a:rPr>
              <a:t> Initiative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000000"/>
                </a:solidFill>
              </a:rPr>
              <a:t>•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" sz="2400" dirty="0" smtClean="0">
                <a:solidFill>
                  <a:srgbClr val="000000"/>
                </a:solidFill>
              </a:rPr>
              <a:t>Leader </a:t>
            </a:r>
            <a:r>
              <a:rPr lang="en" sz="2400" dirty="0">
                <a:solidFill>
                  <a:srgbClr val="000000"/>
                </a:solidFill>
              </a:rPr>
              <a:t>in Marine and Ocean </a:t>
            </a:r>
            <a:r>
              <a:rPr lang="en" sz="2400" dirty="0" smtClean="0">
                <a:solidFill>
                  <a:srgbClr val="000000"/>
                </a:solidFill>
              </a:rPr>
              <a:t>Health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000000"/>
                </a:solidFill>
              </a:rPr>
              <a:t>•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" sz="2400" dirty="0" smtClean="0">
                <a:solidFill>
                  <a:srgbClr val="000000"/>
                </a:solidFill>
              </a:rPr>
              <a:t>Implementing </a:t>
            </a:r>
            <a:r>
              <a:rPr lang="en-US" sz="2400" dirty="0" smtClean="0">
                <a:solidFill>
                  <a:srgbClr val="000000"/>
                </a:solidFill>
              </a:rPr>
              <a:t>projects</a:t>
            </a:r>
            <a:r>
              <a:rPr lang="en" sz="2400" dirty="0" smtClean="0">
                <a:solidFill>
                  <a:srgbClr val="000000"/>
                </a:solidFill>
              </a:rPr>
              <a:t> </a:t>
            </a:r>
            <a:r>
              <a:rPr lang="en" sz="2400" dirty="0">
                <a:solidFill>
                  <a:srgbClr val="000000"/>
                </a:solidFill>
              </a:rPr>
              <a:t>to </a:t>
            </a:r>
            <a:r>
              <a:rPr lang="en" sz="2400" dirty="0" err="1" smtClean="0">
                <a:solidFill>
                  <a:srgbClr val="000000"/>
                </a:solidFill>
              </a:rPr>
              <a:t>mitigat</a:t>
            </a:r>
            <a:r>
              <a:rPr lang="en-US" sz="2400" dirty="0" smtClean="0">
                <a:solidFill>
                  <a:srgbClr val="000000"/>
                </a:solidFill>
              </a:rPr>
              <a:t>e</a:t>
            </a:r>
            <a:r>
              <a:rPr lang="en" sz="2400" dirty="0" smtClean="0">
                <a:solidFill>
                  <a:srgbClr val="000000"/>
                </a:solidFill>
              </a:rPr>
              <a:t> </a:t>
            </a:r>
            <a:r>
              <a:rPr lang="en" sz="2400" dirty="0">
                <a:solidFill>
                  <a:srgbClr val="000000"/>
                </a:solidFill>
              </a:rPr>
              <a:t>effects of climate change</a:t>
            </a:r>
            <a:endParaRPr sz="2400" dirty="0">
              <a:solidFill>
                <a:srgbClr val="000000"/>
              </a:solidFill>
            </a:endParaRPr>
          </a:p>
          <a:p>
            <a:pPr marL="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461500" y="144075"/>
            <a:ext cx="8330100" cy="137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U.S. Senator Whitehouse</a:t>
            </a:r>
            <a:endParaRPr sz="3600"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Rhode Island’s Sustainability Leader</a:t>
            </a:r>
            <a:endParaRPr sz="3600" b="1"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420700" y="1697250"/>
            <a:ext cx="8411700" cy="27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000000"/>
                </a:solidFill>
              </a:rPr>
              <a:t>•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" sz="2400" dirty="0" smtClean="0">
                <a:solidFill>
                  <a:srgbClr val="000000"/>
                </a:solidFill>
              </a:rPr>
              <a:t>Created </a:t>
            </a:r>
            <a:r>
              <a:rPr lang="en" sz="2400" b="1" dirty="0" err="1">
                <a:solidFill>
                  <a:srgbClr val="000000"/>
                </a:solidFill>
              </a:rPr>
              <a:t>RhodyGreen</a:t>
            </a:r>
            <a:r>
              <a:rPr lang="en" sz="2400" dirty="0">
                <a:solidFill>
                  <a:srgbClr val="000000"/>
                </a:solidFill>
              </a:rPr>
              <a:t>, a </a:t>
            </a:r>
            <a:r>
              <a:rPr lang="en-US" sz="2400" dirty="0" smtClean="0">
                <a:solidFill>
                  <a:srgbClr val="000000"/>
                </a:solidFill>
              </a:rPr>
              <a:t>F</a:t>
            </a:r>
            <a:r>
              <a:rPr lang="en" sz="2400" dirty="0" err="1" smtClean="0">
                <a:solidFill>
                  <a:srgbClr val="000000"/>
                </a:solidFill>
              </a:rPr>
              <a:t>orum</a:t>
            </a:r>
            <a:r>
              <a:rPr lang="en" sz="2400" dirty="0" smtClean="0">
                <a:solidFill>
                  <a:srgbClr val="000000"/>
                </a:solidFill>
              </a:rPr>
              <a:t> </a:t>
            </a:r>
            <a:r>
              <a:rPr lang="en" sz="2400" dirty="0">
                <a:solidFill>
                  <a:srgbClr val="000000"/>
                </a:solidFill>
              </a:rPr>
              <a:t>to recognize </a:t>
            </a:r>
            <a:r>
              <a:rPr lang="en" sz="2400" b="1" dirty="0">
                <a:solidFill>
                  <a:srgbClr val="000000"/>
                </a:solidFill>
              </a:rPr>
              <a:t>RI’s</a:t>
            </a:r>
            <a:r>
              <a:rPr lang="en" sz="2400" dirty="0">
                <a:solidFill>
                  <a:srgbClr val="000000"/>
                </a:solidFill>
              </a:rPr>
              <a:t> </a:t>
            </a:r>
            <a:r>
              <a:rPr lang="en" sz="2400" dirty="0" smtClean="0">
                <a:solidFill>
                  <a:srgbClr val="000000"/>
                </a:solidFill>
              </a:rPr>
              <a:t>‘</a:t>
            </a:r>
            <a:r>
              <a:rPr lang="en-US" sz="2400" b="1" dirty="0" smtClean="0">
                <a:solidFill>
                  <a:srgbClr val="000000"/>
                </a:solidFill>
              </a:rPr>
              <a:t>G</a:t>
            </a:r>
            <a:r>
              <a:rPr lang="en" sz="2400" b="1" dirty="0" err="1" smtClean="0">
                <a:solidFill>
                  <a:srgbClr val="000000"/>
                </a:solidFill>
              </a:rPr>
              <a:t>reen</a:t>
            </a:r>
            <a:r>
              <a:rPr lang="en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C</a:t>
            </a:r>
            <a:r>
              <a:rPr lang="en" sz="2400" b="1" dirty="0" err="1" smtClean="0">
                <a:solidFill>
                  <a:srgbClr val="000000"/>
                </a:solidFill>
              </a:rPr>
              <a:t>hampions</a:t>
            </a:r>
            <a:r>
              <a:rPr lang="en" sz="2400" dirty="0">
                <a:solidFill>
                  <a:srgbClr val="000000"/>
                </a:solidFill>
              </a:rPr>
              <a:t>’ in environmental </a:t>
            </a:r>
            <a:r>
              <a:rPr lang="en" sz="2400" dirty="0" smtClean="0">
                <a:solidFill>
                  <a:srgbClr val="000000"/>
                </a:solidFill>
              </a:rPr>
              <a:t>initiatives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000000"/>
                </a:solidFill>
              </a:rPr>
              <a:t>•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" sz="2400" dirty="0" smtClean="0">
                <a:solidFill>
                  <a:srgbClr val="000000"/>
                </a:solidFill>
              </a:rPr>
              <a:t>Calls for end</a:t>
            </a:r>
            <a:r>
              <a:rPr lang="en-US" sz="2400" dirty="0" err="1" smtClean="0">
                <a:solidFill>
                  <a:srgbClr val="000000"/>
                </a:solidFill>
              </a:rPr>
              <a:t>ing</a:t>
            </a:r>
            <a:r>
              <a:rPr lang="en" sz="2400" dirty="0" smtClean="0">
                <a:solidFill>
                  <a:srgbClr val="000000"/>
                </a:solidFill>
              </a:rPr>
              <a:t> </a:t>
            </a:r>
            <a:r>
              <a:rPr lang="en" sz="2400" b="1" dirty="0">
                <a:solidFill>
                  <a:srgbClr val="000000"/>
                </a:solidFill>
              </a:rPr>
              <a:t>Plastics Pollutions for 2018 Earth Day</a:t>
            </a:r>
            <a:endParaRPr sz="2400" b="1" dirty="0">
              <a:solidFill>
                <a:srgbClr val="000000"/>
              </a:solidFill>
            </a:endParaRPr>
          </a:p>
          <a:p>
            <a:pPr marL="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000000"/>
                </a:solidFill>
              </a:rPr>
              <a:t>•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" sz="2400" dirty="0" smtClean="0">
                <a:solidFill>
                  <a:srgbClr val="000000"/>
                </a:solidFill>
              </a:rPr>
              <a:t>Started </a:t>
            </a:r>
            <a:r>
              <a:rPr lang="en" sz="2400" dirty="0">
                <a:solidFill>
                  <a:srgbClr val="000000"/>
                </a:solidFill>
              </a:rPr>
              <a:t>a </a:t>
            </a:r>
            <a:r>
              <a:rPr lang="en" sz="2400" b="1" dirty="0">
                <a:solidFill>
                  <a:srgbClr val="000000"/>
                </a:solidFill>
              </a:rPr>
              <a:t>RI </a:t>
            </a:r>
            <a:r>
              <a:rPr lang="en-US" sz="2400" b="1" dirty="0">
                <a:solidFill>
                  <a:srgbClr val="000000"/>
                </a:solidFill>
              </a:rPr>
              <a:t>C</a:t>
            </a:r>
            <a:r>
              <a:rPr lang="en" sz="2400" b="1" dirty="0" err="1" smtClean="0">
                <a:solidFill>
                  <a:srgbClr val="000000"/>
                </a:solidFill>
              </a:rPr>
              <a:t>orp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r>
              <a:rPr lang="en" sz="2400" b="1" dirty="0" smtClean="0">
                <a:solidFill>
                  <a:srgbClr val="000000"/>
                </a:solidFill>
              </a:rPr>
              <a:t> </a:t>
            </a:r>
            <a:r>
              <a:rPr lang="en" sz="2400" b="1" dirty="0">
                <a:solidFill>
                  <a:srgbClr val="000000"/>
                </a:solidFill>
              </a:rPr>
              <a:t>of the Environmental Defense Fund</a:t>
            </a:r>
            <a:r>
              <a:rPr lang="en" sz="2400" dirty="0">
                <a:solidFill>
                  <a:srgbClr val="000000"/>
                </a:solidFill>
              </a:rPr>
              <a:t>, </a:t>
            </a:r>
            <a:r>
              <a:rPr lang="en" sz="2400" dirty="0" smtClean="0">
                <a:solidFill>
                  <a:srgbClr val="000000"/>
                </a:solidFill>
              </a:rPr>
              <a:t> </a:t>
            </a:r>
            <a:r>
              <a:rPr lang="en" sz="2400" dirty="0">
                <a:solidFill>
                  <a:srgbClr val="000000"/>
                </a:solidFill>
              </a:rPr>
              <a:t>aims to mitigate financial burdens of businesses and organizations working to combat climate </a:t>
            </a:r>
            <a:r>
              <a:rPr lang="en" sz="2400" dirty="0" smtClean="0">
                <a:solidFill>
                  <a:srgbClr val="000000"/>
                </a:solidFill>
              </a:rPr>
              <a:t>change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99525" y="91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RI Climate Resilience Action Strategy</a:t>
            </a:r>
            <a:endParaRPr b="1"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91975" y="757800"/>
            <a:ext cx="8640300" cy="38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September 2017: </a:t>
            </a:r>
            <a:r>
              <a:rPr lang="en" b="1" dirty="0">
                <a:solidFill>
                  <a:srgbClr val="000000"/>
                </a:solidFill>
              </a:rPr>
              <a:t>Governor Gina Raimondo </a:t>
            </a:r>
            <a:r>
              <a:rPr lang="en" dirty="0">
                <a:solidFill>
                  <a:srgbClr val="000000"/>
                </a:solidFill>
              </a:rPr>
              <a:t>signed an </a:t>
            </a:r>
            <a:r>
              <a:rPr lang="en" b="1" dirty="0">
                <a:solidFill>
                  <a:srgbClr val="000000"/>
                </a:solidFill>
              </a:rPr>
              <a:t>Executive Order </a:t>
            </a:r>
            <a:r>
              <a:rPr lang="en" dirty="0">
                <a:solidFill>
                  <a:srgbClr val="000000"/>
                </a:solidFill>
              </a:rPr>
              <a:t>appointing </a:t>
            </a:r>
            <a:r>
              <a:rPr lang="en" b="1" dirty="0">
                <a:solidFill>
                  <a:srgbClr val="000000"/>
                </a:solidFill>
              </a:rPr>
              <a:t>A Chief Resilience Officer </a:t>
            </a:r>
            <a:r>
              <a:rPr lang="en" dirty="0">
                <a:solidFill>
                  <a:srgbClr val="000000"/>
                </a:solidFill>
              </a:rPr>
              <a:t>to:</a:t>
            </a:r>
            <a:endParaRPr dirty="0">
              <a:solidFill>
                <a:srgbClr val="000000"/>
              </a:solidFill>
            </a:endParaRPr>
          </a:p>
          <a:p>
            <a:pPr marL="457200" lvl="0" indent="45720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00000"/>
                </a:solidFill>
              </a:rPr>
              <a:t>“</a:t>
            </a:r>
            <a:r>
              <a:rPr lang="en-US">
                <a:solidFill>
                  <a:srgbClr val="000000"/>
                </a:solidFill>
              </a:rPr>
              <a:t>D</a:t>
            </a:r>
            <a:r>
              <a:rPr lang="en" smtClean="0">
                <a:solidFill>
                  <a:srgbClr val="000000"/>
                </a:solidFill>
              </a:rPr>
              <a:t>rive </a:t>
            </a:r>
            <a:r>
              <a:rPr lang="en" dirty="0">
                <a:solidFill>
                  <a:srgbClr val="000000"/>
                </a:solidFill>
              </a:rPr>
              <a:t>climate resilience efforts across the state, both within </a:t>
            </a:r>
            <a:r>
              <a:rPr lang="en" b="1" dirty="0">
                <a:solidFill>
                  <a:srgbClr val="000000"/>
                </a:solidFill>
              </a:rPr>
              <a:t>government</a:t>
            </a:r>
            <a:r>
              <a:rPr lang="en" dirty="0">
                <a:solidFill>
                  <a:srgbClr val="000000"/>
                </a:solidFill>
              </a:rPr>
              <a:t> and in collaboration with </a:t>
            </a:r>
            <a:r>
              <a:rPr lang="en" b="1" dirty="0">
                <a:solidFill>
                  <a:srgbClr val="000000"/>
                </a:solidFill>
              </a:rPr>
              <a:t>business</a:t>
            </a:r>
            <a:r>
              <a:rPr lang="en" dirty="0">
                <a:solidFill>
                  <a:srgbClr val="000000"/>
                </a:solidFill>
              </a:rPr>
              <a:t>, </a:t>
            </a:r>
            <a:r>
              <a:rPr lang="en" b="1" dirty="0">
                <a:solidFill>
                  <a:srgbClr val="000000"/>
                </a:solidFill>
              </a:rPr>
              <a:t>academic</a:t>
            </a:r>
            <a:r>
              <a:rPr lang="en" dirty="0">
                <a:solidFill>
                  <a:srgbClr val="000000"/>
                </a:solidFill>
              </a:rPr>
              <a:t>, and </a:t>
            </a:r>
            <a:r>
              <a:rPr lang="en" b="1" dirty="0">
                <a:solidFill>
                  <a:srgbClr val="000000"/>
                </a:solidFill>
              </a:rPr>
              <a:t>nonprofit partners</a:t>
            </a:r>
            <a:r>
              <a:rPr lang="en" dirty="0">
                <a:solidFill>
                  <a:srgbClr val="000000"/>
                </a:solidFill>
              </a:rPr>
              <a:t>, with the mission to develop a statewide </a:t>
            </a:r>
            <a:r>
              <a:rPr lang="en" b="1" dirty="0">
                <a:solidFill>
                  <a:srgbClr val="000000"/>
                </a:solidFill>
              </a:rPr>
              <a:t>Climate Resilience Action Strategy”</a:t>
            </a:r>
            <a:endParaRPr b="1" dirty="0"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The Officer’s main goal is to identify projects, policies, legislation, funding - finance opportunities for the state to better prepare and combat climate change</a:t>
            </a:r>
            <a:endParaRPr dirty="0">
              <a:solidFill>
                <a:srgbClr val="000000"/>
              </a:solidFill>
            </a:endParaRPr>
          </a:p>
          <a:p>
            <a:pPr marL="0" lvl="0" indent="457200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5400" y="3602475"/>
            <a:ext cx="4604725" cy="12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7775"/>
            <a:ext cx="3903225" cy="484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5400" y="1311438"/>
            <a:ext cx="4783575" cy="367967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4160050" y="156650"/>
            <a:ext cx="48489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RI Resiliency </a:t>
            </a:r>
            <a:r>
              <a:rPr lang="en" sz="1800" b="1" dirty="0" smtClean="0"/>
              <a:t>Round</a:t>
            </a:r>
            <a:r>
              <a:rPr lang="en-US" sz="1800" b="1" dirty="0" smtClean="0"/>
              <a:t>t</a:t>
            </a:r>
            <a:r>
              <a:rPr lang="en" sz="1800" b="1" dirty="0" smtClean="0"/>
              <a:t>able </a:t>
            </a:r>
            <a:r>
              <a:rPr lang="en" sz="1800" b="1" dirty="0"/>
              <a:t>to determine </a:t>
            </a:r>
            <a:r>
              <a:rPr lang="en" sz="1800" b="1" dirty="0" smtClean="0"/>
              <a:t>what</a:t>
            </a:r>
            <a:r>
              <a:rPr lang="en-US" sz="1800" b="1" dirty="0"/>
              <a:t> </a:t>
            </a:r>
            <a:r>
              <a:rPr lang="en-US" sz="1800" b="1" dirty="0" smtClean="0"/>
              <a:t>are key issues</a:t>
            </a:r>
            <a:r>
              <a:rPr lang="en-US" sz="1800" b="1" dirty="0"/>
              <a:t>;</a:t>
            </a:r>
            <a:r>
              <a:rPr lang="en" sz="1800" b="1" dirty="0" smtClean="0"/>
              <a:t> </a:t>
            </a:r>
            <a:r>
              <a:rPr lang="en" sz="1800" b="1" dirty="0"/>
              <a:t>what needs to be </a:t>
            </a:r>
            <a:r>
              <a:rPr lang="en" sz="1800" b="1" dirty="0" smtClean="0"/>
              <a:t>done </a:t>
            </a:r>
            <a:r>
              <a:rPr lang="en-US" sz="1800" b="1" dirty="0" smtClean="0"/>
              <a:t>to mitigate </a:t>
            </a:r>
            <a:r>
              <a:rPr lang="en" sz="1800" b="1" dirty="0" smtClean="0"/>
              <a:t>climate </a:t>
            </a:r>
            <a:r>
              <a:rPr lang="en-US" sz="1800" b="1" dirty="0" smtClean="0"/>
              <a:t>change.</a:t>
            </a:r>
            <a:endParaRPr sz="1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6200" y="268900"/>
            <a:ext cx="6271601" cy="46056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52225" y="95725"/>
            <a:ext cx="1383900" cy="16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Round Table Constituent Makeup</a:t>
            </a:r>
            <a:endParaRPr sz="16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062125" y="357450"/>
            <a:ext cx="4641000" cy="469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454545"/>
                </a:solidFill>
              </a:rPr>
              <a:t>The City of Providence, Environmental Justice League of Rhode Island, </a:t>
            </a:r>
            <a:r>
              <a:rPr lang="en">
                <a:solidFill>
                  <a:srgbClr val="454545"/>
                </a:solidFill>
              </a:rPr>
              <a:t>and </a:t>
            </a:r>
            <a:r>
              <a:rPr lang="en" b="1">
                <a:solidFill>
                  <a:srgbClr val="454545"/>
                </a:solidFill>
              </a:rPr>
              <a:t>Groundwork Rhode Island</a:t>
            </a:r>
            <a:r>
              <a:rPr lang="en">
                <a:solidFill>
                  <a:srgbClr val="454545"/>
                </a:solidFill>
              </a:rPr>
              <a:t> are working together to bring a </a:t>
            </a:r>
            <a:r>
              <a:rPr lang="en" b="1">
                <a:solidFill>
                  <a:srgbClr val="454545"/>
                </a:solidFill>
              </a:rPr>
              <a:t>racial equity lens</a:t>
            </a:r>
            <a:r>
              <a:rPr lang="en">
                <a:solidFill>
                  <a:srgbClr val="454545"/>
                </a:solidFill>
              </a:rPr>
              <a:t> to the City’s sustainability work. </a:t>
            </a:r>
            <a:endParaRPr>
              <a:solidFill>
                <a:srgbClr val="454545"/>
              </a:solidFill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54545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en" b="1">
                <a:solidFill>
                  <a:srgbClr val="333333"/>
                </a:solidFill>
              </a:rPr>
              <a:t>Racial and Environmental Justice Committee (REJC)</a:t>
            </a:r>
            <a:r>
              <a:rPr lang="en">
                <a:solidFill>
                  <a:srgbClr val="333333"/>
                </a:solidFill>
              </a:rPr>
              <a:t>:</a:t>
            </a:r>
            <a:endParaRPr>
              <a:solidFill>
                <a:srgbClr val="333333"/>
              </a:solidFill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</a:rPr>
              <a:t>1) Identify key concerns, issues, needs for	 communities of color related to environmental sustainability in Providence;</a:t>
            </a:r>
            <a:endParaRPr sz="1500">
              <a:solidFill>
                <a:srgbClr val="333333"/>
              </a:solidFill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</a:rPr>
              <a:t>2) Recommend long-term process and 	structure for collaboration between communities of color and the </a:t>
            </a:r>
            <a:r>
              <a:rPr lang="en" sz="1500" b="1">
                <a:solidFill>
                  <a:srgbClr val="333333"/>
                </a:solidFill>
              </a:rPr>
              <a:t>Mayor’s</a:t>
            </a:r>
            <a:r>
              <a:rPr lang="en" sz="1500">
                <a:solidFill>
                  <a:srgbClr val="333333"/>
                </a:solidFill>
              </a:rPr>
              <a:t> </a:t>
            </a:r>
            <a:r>
              <a:rPr lang="en" sz="1500" b="1">
                <a:solidFill>
                  <a:srgbClr val="333333"/>
                </a:solidFill>
              </a:rPr>
              <a:t>Office of Sustainability.</a:t>
            </a:r>
            <a:endParaRPr sz="1500" b="1">
              <a:solidFill>
                <a:srgbClr val="454545"/>
              </a:solidFill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4545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b="2534"/>
          <a:stretch/>
        </p:blipFill>
        <p:spPr>
          <a:xfrm>
            <a:off x="0" y="0"/>
            <a:ext cx="371564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99525" y="91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 Governmental Organizations (NGOs)</a:t>
            </a: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375" y="972925"/>
            <a:ext cx="4069600" cy="12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7750" y="920700"/>
            <a:ext cx="3882699" cy="228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000" y="2361276"/>
            <a:ext cx="2850416" cy="278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6">
            <a:alphaModFix/>
          </a:blip>
          <a:srcRect r="5267"/>
          <a:stretch/>
        </p:blipFill>
        <p:spPr>
          <a:xfrm>
            <a:off x="2915675" y="3643425"/>
            <a:ext cx="6048449" cy="122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99525" y="91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 Governmental Organizations (NGOs)</a:t>
            </a: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375" y="972925"/>
            <a:ext cx="2790275" cy="84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4774" y="2416550"/>
            <a:ext cx="2420201" cy="142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5">
            <a:alphaModFix/>
          </a:blip>
          <a:srcRect l="8282"/>
          <a:stretch/>
        </p:blipFill>
        <p:spPr>
          <a:xfrm>
            <a:off x="0" y="2123950"/>
            <a:ext cx="1886575" cy="200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6">
            <a:alphaModFix/>
          </a:blip>
          <a:srcRect r="5267"/>
          <a:stretch/>
        </p:blipFill>
        <p:spPr>
          <a:xfrm>
            <a:off x="238383" y="4179500"/>
            <a:ext cx="4147066" cy="84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4882400" y="800675"/>
            <a:ext cx="4203600" cy="42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Known for its endless coastlines, Rhode Island has a deep connection with its ocean </a:t>
            </a:r>
            <a:r>
              <a:rPr lang="en" sz="1800" dirty="0" smtClean="0"/>
              <a:t>water</a:t>
            </a:r>
            <a:r>
              <a:rPr lang="en-US" sz="1800" dirty="0" smtClean="0"/>
              <a:t>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A long history of extreme </a:t>
            </a:r>
            <a:r>
              <a:rPr lang="en" sz="1800" b="1" dirty="0"/>
              <a:t>pollution</a:t>
            </a:r>
            <a:r>
              <a:rPr lang="en" sz="1800" dirty="0"/>
              <a:t> has left many bays in the area, including </a:t>
            </a:r>
            <a:r>
              <a:rPr lang="en" sz="1800" b="1" dirty="0"/>
              <a:t>Narragansett Bay</a:t>
            </a:r>
            <a:r>
              <a:rPr lang="en" sz="1800" dirty="0"/>
              <a:t>, </a:t>
            </a:r>
            <a:r>
              <a:rPr lang="en" sz="1800" dirty="0" err="1"/>
              <a:t>unswimmable</a:t>
            </a:r>
            <a:r>
              <a:rPr lang="en" sz="1800" dirty="0"/>
              <a:t>, </a:t>
            </a:r>
            <a:r>
              <a:rPr lang="en" sz="1800" dirty="0" smtClean="0"/>
              <a:t>drinkable</a:t>
            </a:r>
            <a:r>
              <a:rPr lang="en" sz="1800" dirty="0"/>
              <a:t>, </a:t>
            </a:r>
            <a:r>
              <a:rPr lang="en" sz="1800" dirty="0" smtClean="0"/>
              <a:t>fishable</a:t>
            </a:r>
            <a:r>
              <a:rPr lang="en-US" sz="1800" dirty="0" smtClean="0"/>
              <a:t>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Many NGOs supplement lacking areas of government initiatives </a:t>
            </a:r>
            <a:r>
              <a:rPr lang="en" sz="1800" dirty="0" smtClean="0"/>
              <a:t>to</a:t>
            </a:r>
            <a:r>
              <a:rPr lang="en-US" sz="1800" dirty="0"/>
              <a:t> </a:t>
            </a:r>
            <a:r>
              <a:rPr lang="en" sz="1800" dirty="0" smtClean="0"/>
              <a:t>clean </a:t>
            </a:r>
            <a:r>
              <a:rPr lang="en" sz="1800" dirty="0"/>
              <a:t>up our oceans &amp; </a:t>
            </a:r>
            <a:r>
              <a:rPr lang="en" sz="1800" dirty="0" smtClean="0"/>
              <a:t>educate </a:t>
            </a:r>
            <a:r>
              <a:rPr lang="en" sz="1800" dirty="0"/>
              <a:t>the next generation to make conscientious </a:t>
            </a:r>
            <a:r>
              <a:rPr lang="en" sz="1800" dirty="0" smtClean="0"/>
              <a:t>decisions</a:t>
            </a:r>
            <a:r>
              <a:rPr lang="en-US" sz="1800" dirty="0" smtClean="0"/>
              <a:t>.</a:t>
            </a:r>
            <a:endParaRPr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541</Words>
  <Application>Microsoft Macintosh PowerPoint</Application>
  <PresentationFormat>On-screen Show (16:9)</PresentationFormat>
  <Paragraphs>61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Rhode Island: Best Practices for Sustainability</vt:lpstr>
      <vt:lpstr>Rhode Island is a Leader in Sustainability </vt:lpstr>
      <vt:lpstr>U.S. Senator Whitehouse Rhode Island’s Sustainability Leader</vt:lpstr>
      <vt:lpstr>RI Climate Resilience Action Strategy</vt:lpstr>
      <vt:lpstr>PowerPoint Presentation</vt:lpstr>
      <vt:lpstr>PowerPoint Presentation</vt:lpstr>
      <vt:lpstr>PowerPoint Presentation</vt:lpstr>
      <vt:lpstr>Non Governmental Organizations (NGOs)</vt:lpstr>
      <vt:lpstr>Non Governmental Organizations (NGOs)</vt:lpstr>
      <vt:lpstr>Business Partnerships</vt:lpstr>
      <vt:lpstr>Innovative Business Partnerships</vt:lpstr>
      <vt:lpstr>Rhode Island’s Best Practices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Rhode Island: Best Practices for Sustainability</dc:title>
  <cp:lastModifiedBy>Marianne Larned</cp:lastModifiedBy>
  <cp:revision>4</cp:revision>
  <dcterms:modified xsi:type="dcterms:W3CDTF">2018-06-22T14:51:17Z</dcterms:modified>
</cp:coreProperties>
</file>