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4" r:id="rId3"/>
    <p:sldId id="337" r:id="rId4"/>
    <p:sldId id="332" r:id="rId5"/>
    <p:sldId id="344" r:id="rId6"/>
    <p:sldId id="339" r:id="rId7"/>
    <p:sldId id="336" r:id="rId8"/>
    <p:sldId id="338" r:id="rId9"/>
    <p:sldId id="331" r:id="rId10"/>
    <p:sldId id="327" r:id="rId11"/>
    <p:sldId id="329" r:id="rId12"/>
    <p:sldId id="330" r:id="rId13"/>
    <p:sldId id="328" r:id="rId14"/>
    <p:sldId id="342" r:id="rId15"/>
    <p:sldId id="341" r:id="rId16"/>
    <p:sldId id="343" r:id="rId17"/>
    <p:sldId id="335" r:id="rId18"/>
    <p:sldId id="333" r:id="rId19"/>
    <p:sldId id="340" r:id="rId20"/>
    <p:sldId id="334" r:id="rId21"/>
    <p:sldId id="285" r:id="rId22"/>
    <p:sldId id="320" r:id="rId23"/>
    <p:sldId id="345" r:id="rId24"/>
    <p:sldId id="260" r:id="rId25"/>
    <p:sldId id="293" r:id="rId26"/>
  </p:sldIdLst>
  <p:sldSz cx="7772400" cy="5029200"/>
  <p:notesSz cx="6858000" cy="9144000"/>
  <p:defaultTextStyle>
    <a:defPPr>
      <a:defRPr lang="en-US"/>
    </a:defPPr>
    <a:lvl1pPr marL="0" algn="l" defTabSz="73140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5700" algn="l" defTabSz="73140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1401" algn="l" defTabSz="73140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097101" algn="l" defTabSz="73140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62803" algn="l" defTabSz="73140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28503" algn="l" defTabSz="73140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194204" algn="l" defTabSz="73140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59904" algn="l" defTabSz="73140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25604" algn="l" defTabSz="73140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08" autoAdjust="0"/>
  </p:normalViewPr>
  <p:slideViewPr>
    <p:cSldViewPr>
      <p:cViewPr>
        <p:scale>
          <a:sx n="114" d="100"/>
          <a:sy n="114" d="100"/>
        </p:scale>
        <p:origin x="-752" y="-344"/>
      </p:cViewPr>
      <p:guideLst>
        <p:guide orient="horz" pos="158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2398B-25B2-614E-91E5-FE520EA4CD3E}" type="datetime1">
              <a:rPr lang="en-US" smtClean="0"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66795-74F7-FF43-B831-09947A27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55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B61B-EEB0-C149-9AF6-552E892AA61E}" type="datetime1">
              <a:rPr lang="en-US" smtClean="0"/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AFA53-58A0-984B-9D34-32E1A747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91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657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5700" algn="l" defTabSz="3657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1401" algn="l" defTabSz="3657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7101" algn="l" defTabSz="3657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2803" algn="l" defTabSz="3657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28503" algn="l" defTabSz="3657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4204" algn="l" defTabSz="3657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9904" algn="l" defTabSz="3657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5604" algn="l" defTabSz="3657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8941" y="949960"/>
            <a:ext cx="5514518" cy="231211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73152" tIns="36576" rIns="73152" bIns="36576" rtlCol="0">
            <a:normAutofit/>
          </a:bodyPr>
          <a:lstStyle/>
          <a:p>
            <a:pPr marL="0" indent="0" algn="l" defTabSz="73152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6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483" y="1117600"/>
            <a:ext cx="5523434" cy="1264902"/>
          </a:xfrm>
        </p:spPr>
        <p:txBody>
          <a:bodyPr vert="horz" lIns="73152" tIns="36576" rIns="73152" bIns="36576" rtlCol="0" anchor="b" anchorCtr="0">
            <a:noAutofit/>
          </a:bodyPr>
          <a:lstStyle>
            <a:lvl1pPr marL="0" indent="0" algn="ctr" defTabSz="73152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483" y="2419276"/>
            <a:ext cx="5523435" cy="672203"/>
          </a:xfrm>
        </p:spPr>
        <p:txBody>
          <a:bodyPr vert="horz" lIns="73152" tIns="36576" rIns="73152" bIns="36576" rtlCol="0">
            <a:normAutofit/>
          </a:bodyPr>
          <a:lstStyle>
            <a:lvl1pPr marL="0" indent="0" algn="ctr" defTabSz="731520" rtl="0" eaLnBrk="1" latinLnBrk="0" hangingPunct="1">
              <a:spcBef>
                <a:spcPts val="24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405E-D36E-D94B-8D75-925993503862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89" y="448706"/>
            <a:ext cx="3467613" cy="852170"/>
          </a:xfrm>
        </p:spPr>
        <p:txBody>
          <a:bodyPr anchor="b"/>
          <a:lstStyle>
            <a:lvl1pPr algn="ctr">
              <a:defRPr sz="29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89" y="1311095"/>
            <a:ext cx="3467613" cy="2728111"/>
          </a:xfrm>
        </p:spPr>
        <p:txBody>
          <a:bodyPr>
            <a:normAutofit/>
          </a:bodyPr>
          <a:lstStyle>
            <a:lvl1pPr marL="0" indent="0" algn="ctr">
              <a:spcBef>
                <a:spcPts val="480"/>
              </a:spcBef>
              <a:buNone/>
              <a:defRPr sz="1400"/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CCCC-F8EC-BC4B-8122-151DE11F5706}" type="datetime1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327024" y="263555"/>
            <a:ext cx="3108960" cy="389992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73152" tIns="36576" rIns="73152" bIns="36576" rtlCol="0">
            <a:normAutofit/>
          </a:bodyPr>
          <a:lstStyle>
            <a:lvl1pPr marL="0" indent="0" algn="l" defTabSz="73152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0">
              <a:buNone/>
              <a:defRPr sz="2200"/>
            </a:lvl2pPr>
            <a:lvl3pPr marL="731520" indent="0">
              <a:buNone/>
              <a:defRPr sz="190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A9FA-E54E-2943-A278-23F4ECF2E8E8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4323" y="270088"/>
            <a:ext cx="1295400" cy="40885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883" y="270088"/>
            <a:ext cx="5686267" cy="408855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8EBC-AA46-A246-B964-019C92E35D60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7B6-4269-1946-930D-0BE49328DF06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08" y="2458721"/>
            <a:ext cx="7154386" cy="10780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08" y="3498755"/>
            <a:ext cx="7154386" cy="713292"/>
          </a:xfrm>
        </p:spPr>
        <p:txBody>
          <a:bodyPr>
            <a:normAutofit/>
          </a:bodyPr>
          <a:lstStyle>
            <a:lvl1pPr marL="0" indent="0" algn="ctr">
              <a:spcBef>
                <a:spcPts val="24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1D97-5380-3445-B920-2F032AE501BC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15333" y="266595"/>
            <a:ext cx="7141734" cy="2080365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600"/>
            </a:lvl1pPr>
            <a:lvl2pPr marL="365760" indent="0">
              <a:buNone/>
              <a:defRPr sz="2200"/>
            </a:lvl2pPr>
            <a:lvl3pPr marL="731520" indent="0">
              <a:buNone/>
              <a:defRPr sz="190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84" y="1762306"/>
            <a:ext cx="6848079" cy="998855"/>
          </a:xfrm>
        </p:spPr>
        <p:txBody>
          <a:bodyPr anchor="b" anchorCtr="0"/>
          <a:lstStyle>
            <a:lvl1pPr algn="ctr">
              <a:defRPr sz="37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884" y="2739737"/>
            <a:ext cx="6848079" cy="110013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4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7597-8750-7244-BD32-53418A8B1082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84" y="78889"/>
            <a:ext cx="6835935" cy="9804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884" y="1173481"/>
            <a:ext cx="3264408" cy="3185160"/>
          </a:xfrm>
        </p:spPr>
        <p:txBody>
          <a:bodyPr>
            <a:normAutofit/>
          </a:bodyPr>
          <a:lstStyle>
            <a:lvl1pPr>
              <a:spcBef>
                <a:spcPts val="128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410" y="1173481"/>
            <a:ext cx="3264408" cy="3185160"/>
          </a:xfrm>
        </p:spPr>
        <p:txBody>
          <a:bodyPr>
            <a:normAutofit/>
          </a:bodyPr>
          <a:lstStyle>
            <a:lvl1pPr>
              <a:spcBef>
                <a:spcPts val="128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795-836B-6F4D-AE44-3A0300768522}" type="datetime1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83" y="78889"/>
            <a:ext cx="6835935" cy="98043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883" y="1065698"/>
            <a:ext cx="3264408" cy="55065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" y="1721438"/>
            <a:ext cx="3264408" cy="2637202"/>
          </a:xfrm>
        </p:spPr>
        <p:txBody>
          <a:bodyPr>
            <a:normAutofit/>
          </a:bodyPr>
          <a:lstStyle>
            <a:lvl1pPr>
              <a:spcBef>
                <a:spcPts val="128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8410" y="1065698"/>
            <a:ext cx="3264408" cy="55065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410" y="1721438"/>
            <a:ext cx="3264408" cy="2637202"/>
          </a:xfrm>
        </p:spPr>
        <p:txBody>
          <a:bodyPr>
            <a:normAutofit/>
          </a:bodyPr>
          <a:lstStyle>
            <a:lvl1pPr>
              <a:spcBef>
                <a:spcPts val="128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C5CD-38B1-7E4B-9284-1C6D3C823264}" type="datetime1">
              <a:rPr lang="en-US" smtClean="0"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060B-52BC-EC4A-AA72-6CE3259B52DE}" type="datetime1">
              <a:rPr lang="en-US" smtClean="0"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CD73-A4AF-CB4A-9412-6933EF647D76}" type="datetime1">
              <a:rPr lang="en-US" smtClean="0"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89" y="448706"/>
            <a:ext cx="3264408" cy="852170"/>
          </a:xfrm>
        </p:spPr>
        <p:txBody>
          <a:bodyPr anchor="b"/>
          <a:lstStyle>
            <a:lvl1pPr algn="ctr">
              <a:defRPr sz="29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400" y="270087"/>
            <a:ext cx="3264408" cy="4088553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89" y="1311095"/>
            <a:ext cx="3264408" cy="2728111"/>
          </a:xfrm>
        </p:spPr>
        <p:txBody>
          <a:bodyPr>
            <a:normAutofit/>
          </a:bodyPr>
          <a:lstStyle>
            <a:lvl1pPr marL="0" indent="0" algn="ctr">
              <a:spcBef>
                <a:spcPts val="480"/>
              </a:spcBef>
              <a:buNone/>
              <a:defRPr sz="1400"/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53F-51B7-F24D-95F0-2B5A5F5FA1A1}" type="datetime1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884" y="78889"/>
            <a:ext cx="6835935" cy="980434"/>
          </a:xfrm>
          <a:prstGeom prst="rect">
            <a:avLst/>
          </a:prstGeom>
        </p:spPr>
        <p:txBody>
          <a:bodyPr vert="horz" lIns="73152" tIns="36576" rIns="73152" bIns="36576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884" y="1173481"/>
            <a:ext cx="6835935" cy="3185160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85360" y="4602157"/>
            <a:ext cx="1813560" cy="267758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4281D97-5380-3445-B920-2F032AE501BC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790" y="4602157"/>
            <a:ext cx="4114800" cy="267758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3220" y="4602157"/>
            <a:ext cx="842010" cy="267758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r">
              <a:defRPr sz="2900">
                <a:solidFill>
                  <a:schemeClr val="bg1"/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731520" rtl="0" eaLnBrk="1" latinLnBrk="0" hangingPunct="1">
        <a:spcBef>
          <a:spcPct val="0"/>
        </a:spcBef>
        <a:buNone/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9400" indent="-279400" algn="l" defTabSz="731520" rtl="0" eaLnBrk="1" latinLnBrk="0" hangingPunct="1">
        <a:spcBef>
          <a:spcPts val="1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8640" indent="-269240" algn="l" defTabSz="731520" rtl="0" eaLnBrk="1" latinLnBrk="0" hangingPunct="1">
        <a:spcBef>
          <a:spcPts val="48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4700" indent="-226060" algn="l" defTabSz="731520" rtl="0" eaLnBrk="1" latinLnBrk="0" hangingPunct="1">
        <a:spcBef>
          <a:spcPts val="48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10920" indent="-236220" algn="l" defTabSz="731520" rtl="0" eaLnBrk="1" latinLnBrk="0" hangingPunct="1">
        <a:spcBef>
          <a:spcPts val="48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6980" indent="-226060" algn="l" defTabSz="731520" rtl="0" eaLnBrk="1" latinLnBrk="0" hangingPunct="1">
        <a:spcBef>
          <a:spcPts val="48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63040" indent="-226060" algn="l" defTabSz="73152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94180" indent="-226060" algn="l" defTabSz="73152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18970" indent="-226060" algn="l" defTabSz="73152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51380" indent="-226060" algn="l" defTabSz="73152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hokulea.org" TargetMode="Externa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volufind.org" TargetMode="Externa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virtualfieldstation.com" TargetMode="Externa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channels/1056182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discoversourcehi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oup4worldinstitute@gmail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670560"/>
            <a:ext cx="66739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471" y="782320"/>
            <a:ext cx="6417412" cy="3017520"/>
          </a:xfrm>
        </p:spPr>
        <p:txBody>
          <a:bodyPr>
            <a:normAutofit/>
          </a:bodyPr>
          <a:lstStyle/>
          <a:p>
            <a:pPr algn="ctr"/>
            <a:endParaRPr lang="en-US" sz="1000" b="1" dirty="0">
              <a:latin typeface="Times New Roman"/>
              <a:cs typeface="Times New Roman"/>
            </a:endParaRPr>
          </a:p>
          <a:p>
            <a:pPr algn="ctr"/>
            <a:endParaRPr lang="en-US" sz="1300" b="1" dirty="0">
              <a:latin typeface="Times New Roman"/>
              <a:cs typeface="Times New Roman"/>
            </a:endParaRPr>
          </a:p>
          <a:p>
            <a:pPr algn="ctr"/>
            <a:endParaRPr lang="en-US" sz="800" b="1" dirty="0">
              <a:latin typeface="Times New Roman"/>
              <a:cs typeface="Times New Roman"/>
            </a:endParaRPr>
          </a:p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TouchStone Leaders</a:t>
            </a:r>
          </a:p>
          <a:p>
            <a:pPr algn="ctr"/>
            <a:r>
              <a:rPr lang="en-US" sz="2200" b="1" dirty="0" smtClean="0">
                <a:latin typeface="Times New Roman"/>
                <a:cs typeface="Times New Roman"/>
              </a:rPr>
              <a:t>The Stone Soup Leadership Institute’s</a:t>
            </a:r>
          </a:p>
          <a:p>
            <a:pPr algn="ctr"/>
            <a:r>
              <a:rPr lang="en-US" sz="2200" b="1" dirty="0" smtClean="0">
                <a:latin typeface="Times New Roman"/>
                <a:cs typeface="Times New Roman"/>
              </a:rPr>
              <a:t>Global Leadership Platform</a:t>
            </a:r>
            <a:endParaRPr lang="en-US" sz="2200" b="1" dirty="0">
              <a:latin typeface="Times New Roman"/>
              <a:cs typeface="Times New Roman"/>
            </a:endParaRPr>
          </a:p>
          <a:p>
            <a:pPr algn="ctr"/>
            <a:endParaRPr lang="en-US" sz="800" b="1" dirty="0">
              <a:latin typeface="Times New Roman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April 21, 2016</a:t>
            </a:r>
            <a:endParaRPr lang="en-US" sz="2000" b="1" dirty="0">
              <a:latin typeface="Times New Roman"/>
              <a:cs typeface="Times New Roman"/>
            </a:endParaRPr>
          </a:p>
          <a:p>
            <a:pPr algn="ctr"/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630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463802" cy="1072276"/>
          </a:xfrm>
        </p:spPr>
        <p:txBody>
          <a:bodyPr/>
          <a:lstStyle/>
          <a:p>
            <a:r>
              <a:rPr lang="en-US" sz="2800" b="1" dirty="0" smtClean="0">
                <a:latin typeface="Baskerville"/>
                <a:cs typeface="Baskerville"/>
              </a:rPr>
              <a:t>Martha’s Vineyard</a:t>
            </a:r>
            <a:r>
              <a:rPr lang="en-US" sz="2400" b="1" dirty="0" smtClean="0">
                <a:latin typeface="Baskerville"/>
                <a:cs typeface="Baskerville"/>
              </a:rPr>
              <a:t/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2000" b="1" dirty="0" smtClean="0">
                <a:latin typeface="Baskerville"/>
                <a:cs typeface="Baskerville"/>
              </a:rPr>
              <a:t>Career Mentor Program</a:t>
            </a:r>
            <a:br>
              <a:rPr lang="en-US" sz="2000" b="1" dirty="0" smtClean="0">
                <a:latin typeface="Baskerville"/>
                <a:cs typeface="Baskerville"/>
              </a:rPr>
            </a:br>
            <a:r>
              <a:rPr lang="en-US" sz="2000" b="1" dirty="0" smtClean="0">
                <a:latin typeface="Baskerville"/>
                <a:cs typeface="Baskerville"/>
              </a:rPr>
              <a:t>Gia </a:t>
            </a:r>
            <a:r>
              <a:rPr lang="en-US" sz="2000" b="1" dirty="0" err="1" smtClean="0">
                <a:latin typeface="Baskerville"/>
                <a:cs typeface="Baskerville"/>
              </a:rPr>
              <a:t>Winsryg</a:t>
            </a:r>
            <a:r>
              <a:rPr lang="en-US" sz="2000" b="1" dirty="0" smtClean="0">
                <a:latin typeface="Baskerville"/>
                <a:cs typeface="Baskerville"/>
              </a:rPr>
              <a:t>-Ulmer</a:t>
            </a:r>
            <a:endParaRPr lang="en-US" sz="2000" b="1" dirty="0">
              <a:latin typeface="Baskerville"/>
              <a:cs typeface="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endParaRPr lang="en-US" sz="800" dirty="0" smtClean="0">
              <a:latin typeface="Baskerville"/>
              <a:cs typeface="Baskerville"/>
            </a:endParaRPr>
          </a:p>
          <a:p>
            <a:pPr algn="l"/>
            <a:r>
              <a:rPr lang="en-US" sz="1200" dirty="0" smtClean="0">
                <a:latin typeface="Baskerville"/>
                <a:cs typeface="Baskerville"/>
              </a:rPr>
              <a:t>• </a:t>
            </a:r>
            <a:r>
              <a:rPr lang="en-US" sz="1200" dirty="0" smtClean="0">
                <a:latin typeface="Baskerville"/>
                <a:cs typeface="Baskerville"/>
              </a:rPr>
              <a:t>Intensive </a:t>
            </a:r>
            <a:r>
              <a:rPr lang="en-US" sz="1200" b="1" dirty="0" smtClean="0">
                <a:latin typeface="Baskerville"/>
                <a:cs typeface="Baskerville"/>
              </a:rPr>
              <a:t>workforce </a:t>
            </a:r>
            <a:r>
              <a:rPr lang="en-US" sz="1200" b="1" dirty="0" smtClean="0">
                <a:latin typeface="Baskerville"/>
                <a:cs typeface="Baskerville"/>
              </a:rPr>
              <a:t>development </a:t>
            </a:r>
            <a:r>
              <a:rPr lang="en-US" sz="1200" dirty="0" smtClean="0">
                <a:latin typeface="Baskerville"/>
                <a:cs typeface="Baskerville"/>
              </a:rPr>
              <a:t>program.</a:t>
            </a:r>
            <a:endParaRPr lang="en-US" sz="1200" dirty="0" smtClean="0">
              <a:latin typeface="Baskerville"/>
              <a:cs typeface="Baskerville"/>
            </a:endParaRPr>
          </a:p>
          <a:p>
            <a:pPr algn="l"/>
            <a:r>
              <a:rPr lang="en-US" sz="1200" dirty="0">
                <a:latin typeface="Baskerville"/>
                <a:cs typeface="Baskerville"/>
              </a:rPr>
              <a:t>• Translate youth passion with</a:t>
            </a:r>
            <a:r>
              <a:rPr lang="en-US" sz="1200" b="1" dirty="0">
                <a:latin typeface="Baskerville"/>
                <a:cs typeface="Baskerville"/>
              </a:rPr>
              <a:t> job market data </a:t>
            </a:r>
          </a:p>
          <a:p>
            <a:pPr algn="l"/>
            <a:r>
              <a:rPr lang="en-US" sz="1200" dirty="0" smtClean="0">
                <a:latin typeface="Baskerville"/>
                <a:cs typeface="Baskerville"/>
              </a:rPr>
              <a:t>• </a:t>
            </a:r>
            <a:r>
              <a:rPr lang="en-US" sz="1200" b="1" dirty="0" smtClean="0">
                <a:latin typeface="Baskerville"/>
                <a:cs typeface="Baskerville"/>
              </a:rPr>
              <a:t>Weekly workshops: </a:t>
            </a:r>
            <a:r>
              <a:rPr lang="en-US" sz="1200" dirty="0" smtClean="0">
                <a:latin typeface="Baskerville"/>
                <a:cs typeface="Baskerville"/>
              </a:rPr>
              <a:t>youth</a:t>
            </a:r>
            <a:r>
              <a:rPr lang="en-US" sz="1200" dirty="0" smtClean="0">
                <a:latin typeface="Baskerville"/>
                <a:cs typeface="Baskerville"/>
              </a:rPr>
              <a:t> develop </a:t>
            </a:r>
            <a:r>
              <a:rPr lang="en-US" sz="1200" dirty="0" smtClean="0">
                <a:latin typeface="Baskerville"/>
                <a:cs typeface="Baskerville"/>
              </a:rPr>
              <a:t>bios, </a:t>
            </a:r>
            <a:r>
              <a:rPr lang="en-US" sz="1200" dirty="0">
                <a:latin typeface="Baskerville"/>
                <a:cs typeface="Baskerville"/>
              </a:rPr>
              <a:t>headshots </a:t>
            </a:r>
            <a:r>
              <a:rPr lang="en-US" sz="1200" dirty="0" smtClean="0">
                <a:latin typeface="Baskerville"/>
                <a:cs typeface="Baskerville"/>
              </a:rPr>
              <a:t>for their </a:t>
            </a:r>
            <a:r>
              <a:rPr lang="en-US" sz="1200" b="1" dirty="0">
                <a:latin typeface="Baskerville"/>
                <a:cs typeface="Baskerville"/>
              </a:rPr>
              <a:t>portfolios</a:t>
            </a:r>
            <a:r>
              <a:rPr lang="en-US" sz="1200" dirty="0">
                <a:latin typeface="Baskerville"/>
                <a:cs typeface="Baskerville"/>
              </a:rPr>
              <a:t>. </a:t>
            </a:r>
            <a:endParaRPr lang="en-US" sz="1200" dirty="0" smtClean="0">
              <a:latin typeface="Baskerville"/>
              <a:cs typeface="Baskerville"/>
            </a:endParaRPr>
          </a:p>
          <a:p>
            <a:pPr algn="l"/>
            <a:r>
              <a:rPr lang="en-US" sz="1200" dirty="0" smtClean="0">
                <a:latin typeface="Baskerville"/>
                <a:cs typeface="Baskerville"/>
              </a:rPr>
              <a:t>• Youth </a:t>
            </a:r>
            <a:r>
              <a:rPr lang="en-US" sz="1200" b="1" dirty="0">
                <a:latin typeface="Baskerville"/>
                <a:cs typeface="Baskerville"/>
              </a:rPr>
              <a:t>research potential career </a:t>
            </a:r>
            <a:r>
              <a:rPr lang="en-US" sz="1200" b="1" dirty="0" smtClean="0">
                <a:latin typeface="Baskerville"/>
                <a:cs typeface="Baskerville"/>
              </a:rPr>
              <a:t>pathways</a:t>
            </a:r>
            <a:r>
              <a:rPr lang="en-US" sz="1200" dirty="0" smtClean="0">
                <a:latin typeface="Baskerville"/>
                <a:cs typeface="Baskerville"/>
              </a:rPr>
              <a:t>. </a:t>
            </a:r>
          </a:p>
          <a:p>
            <a:pPr algn="l"/>
            <a:r>
              <a:rPr lang="en-US" sz="1200" dirty="0" smtClean="0">
                <a:latin typeface="Baskerville"/>
                <a:cs typeface="Baskerville"/>
              </a:rPr>
              <a:t>•</a:t>
            </a:r>
            <a:r>
              <a:rPr lang="en-US" sz="1200" dirty="0" smtClean="0">
                <a:latin typeface="Baskerville"/>
                <a:cs typeface="Baskerville"/>
              </a:rPr>
              <a:t> </a:t>
            </a:r>
            <a:r>
              <a:rPr lang="en-US" sz="1200" b="1" dirty="0" smtClean="0">
                <a:latin typeface="Baskerville"/>
                <a:cs typeface="Baskerville"/>
              </a:rPr>
              <a:t>Match </a:t>
            </a:r>
            <a:r>
              <a:rPr lang="en-US" sz="1200" b="1" dirty="0">
                <a:latin typeface="Baskerville"/>
                <a:cs typeface="Baskerville"/>
              </a:rPr>
              <a:t>youth </a:t>
            </a:r>
            <a:r>
              <a:rPr lang="en-US" sz="1200" b="1" dirty="0" smtClean="0">
                <a:latin typeface="Baskerville"/>
                <a:cs typeface="Baskerville"/>
              </a:rPr>
              <a:t>with professionals </a:t>
            </a:r>
            <a:r>
              <a:rPr lang="en-US" sz="1200" dirty="0" smtClean="0">
                <a:latin typeface="Baskerville"/>
                <a:cs typeface="Baskerville"/>
              </a:rPr>
              <a:t>in career </a:t>
            </a:r>
            <a:r>
              <a:rPr lang="en-US" sz="1200" dirty="0" smtClean="0">
                <a:latin typeface="Baskerville"/>
                <a:cs typeface="Baskerville"/>
              </a:rPr>
              <a:t>fields</a:t>
            </a:r>
          </a:p>
          <a:p>
            <a:pPr algn="l"/>
            <a:r>
              <a:rPr lang="en-US" sz="1200" dirty="0">
                <a:latin typeface="Baskerville"/>
                <a:cs typeface="Baskerville"/>
              </a:rPr>
              <a:t>• Focus on green/blue careers to help build a </a:t>
            </a:r>
            <a:r>
              <a:rPr lang="en-US" sz="1200" b="1" dirty="0">
                <a:latin typeface="Baskerville"/>
                <a:cs typeface="Baskerville"/>
              </a:rPr>
              <a:t>sustainable economic development. </a:t>
            </a:r>
            <a:endParaRPr lang="en-US" sz="1200" dirty="0">
              <a:latin typeface="Baskerville"/>
              <a:cs typeface="Baskerville"/>
            </a:endParaRPr>
          </a:p>
          <a:p>
            <a:pPr algn="l"/>
            <a:r>
              <a:rPr lang="en-US" sz="1200" dirty="0" smtClean="0">
                <a:latin typeface="Baskerville"/>
                <a:cs typeface="Baskerville"/>
              </a:rPr>
              <a:t>•</a:t>
            </a:r>
            <a:r>
              <a:rPr lang="en-US" sz="1200" dirty="0" smtClean="0">
                <a:latin typeface="Baskerville"/>
                <a:cs typeface="Baskerville"/>
              </a:rPr>
              <a:t> Leads </a:t>
            </a:r>
            <a:r>
              <a:rPr lang="en-US" sz="1200" dirty="0">
                <a:latin typeface="Baskerville"/>
                <a:cs typeface="Baskerville"/>
              </a:rPr>
              <a:t>to </a:t>
            </a:r>
            <a:r>
              <a:rPr lang="en-US" sz="1200" b="1" dirty="0">
                <a:latin typeface="Baskerville"/>
                <a:cs typeface="Baskerville"/>
              </a:rPr>
              <a:t>ongoing mentorship </a:t>
            </a:r>
            <a:r>
              <a:rPr lang="en-US" sz="1200" b="1" dirty="0" smtClean="0">
                <a:latin typeface="Baskerville"/>
                <a:cs typeface="Baskerville"/>
              </a:rPr>
              <a:t>opportunities, scholarships</a:t>
            </a:r>
            <a:r>
              <a:rPr lang="en-US" sz="1200" b="1" dirty="0">
                <a:latin typeface="Baskerville"/>
                <a:cs typeface="Baskerville"/>
              </a:rPr>
              <a:t>, internships and summer jobs</a:t>
            </a:r>
            <a:r>
              <a:rPr lang="en-US" sz="1200" dirty="0">
                <a:latin typeface="Baskerville"/>
                <a:cs typeface="Baskerville"/>
              </a:rPr>
              <a:t>. </a:t>
            </a:r>
          </a:p>
        </p:txBody>
      </p:sp>
      <p:pic>
        <p:nvPicPr>
          <p:cNvPr id="7" name="Picture Placeholder 6" descr="gia headshot 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b="8162"/>
          <a:stretch>
            <a:fillRect/>
          </a:stretch>
        </p:blipFill>
        <p:spPr>
          <a:xfrm>
            <a:off x="4360142" y="304800"/>
            <a:ext cx="2974780" cy="3733800"/>
          </a:xfrm>
        </p:spPr>
      </p:pic>
    </p:spTree>
    <p:extLst>
      <p:ext uri="{BB962C8B-B14F-4D97-AF65-F5344CB8AC3E}">
        <p14:creationId xmlns:p14="http://schemas.microsoft.com/office/powerpoint/2010/main" val="358531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cs typeface="Baskerville"/>
              </a:rPr>
              <a:t>HAWAII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>
                <a:latin typeface="Baskerville"/>
                <a:cs typeface="Baskerville"/>
              </a:rPr>
              <a:t>Lisa Sbragia</a:t>
            </a:r>
            <a:br>
              <a:rPr lang="en-US" sz="1800" b="1" dirty="0" smtClean="0">
                <a:latin typeface="Baskerville"/>
                <a:cs typeface="Baskerville"/>
              </a:rPr>
            </a:br>
            <a:r>
              <a:rPr lang="en-US" sz="1600" b="1" dirty="0" smtClean="0">
                <a:latin typeface="Baskerville"/>
                <a:cs typeface="Baskerville"/>
              </a:rPr>
              <a:t>James B. Castle High School</a:t>
            </a:r>
            <a:endParaRPr lang="en-US" sz="1600" b="1" dirty="0">
              <a:latin typeface="Baskerville"/>
              <a:cs typeface="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Our Goal:</a:t>
            </a:r>
          </a:p>
          <a:p>
            <a:r>
              <a:rPr lang="en-US" b="1" dirty="0" smtClean="0">
                <a:latin typeface="Baskerville"/>
                <a:cs typeface="Baskerville"/>
              </a:rPr>
              <a:t>To train the next generation </a:t>
            </a:r>
          </a:p>
          <a:p>
            <a:r>
              <a:rPr lang="en-US" b="1" dirty="0" smtClean="0">
                <a:latin typeface="Baskerville"/>
                <a:cs typeface="Baskerville"/>
              </a:rPr>
              <a:t>of voyagers/leaders</a:t>
            </a:r>
          </a:p>
          <a:p>
            <a:r>
              <a:rPr lang="en-US" dirty="0" smtClean="0">
                <a:latin typeface="Baskerville"/>
                <a:cs typeface="Baskerville"/>
                <a:hlinkClick r:id="rId2"/>
              </a:rPr>
              <a:t>www.hokulea.org</a:t>
            </a:r>
            <a:r>
              <a:rPr lang="en-US" dirty="0" smtClean="0">
                <a:latin typeface="Baskerville"/>
                <a:cs typeface="Baskerville"/>
              </a:rPr>
              <a:t> 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sz="1600" b="1" dirty="0" smtClean="0">
                <a:latin typeface="Baskerville"/>
                <a:cs typeface="Baskerville"/>
              </a:rPr>
              <a:t>Our Partners</a:t>
            </a:r>
          </a:p>
          <a:p>
            <a:r>
              <a:rPr lang="en-US" b="1" dirty="0" smtClean="0">
                <a:latin typeface="Baskerville"/>
                <a:cs typeface="Baskerville"/>
              </a:rPr>
              <a:t>Global Leadership Academy</a:t>
            </a:r>
          </a:p>
          <a:p>
            <a:r>
              <a:rPr lang="en-US" b="1" dirty="0" smtClean="0">
                <a:latin typeface="Baskerville"/>
                <a:cs typeface="Baskerville"/>
              </a:rPr>
              <a:t>Polynesian Voyaging Society</a:t>
            </a:r>
            <a:endParaRPr lang="en-US" b="1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University of Hawaii Manoa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2971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387602" cy="1300876"/>
          </a:xfrm>
        </p:spPr>
        <p:txBody>
          <a:bodyPr/>
          <a:lstStyle/>
          <a:p>
            <a:r>
              <a:rPr lang="en-US" sz="2800" b="1" dirty="0" smtClean="0">
                <a:latin typeface="Baskerville"/>
                <a:cs typeface="Baskerville"/>
              </a:rPr>
              <a:t>Puerto Rico</a:t>
            </a:r>
            <a:br>
              <a:rPr lang="en-US" sz="2800" b="1" dirty="0" smtClean="0">
                <a:latin typeface="Baskerville"/>
                <a:cs typeface="Baskerville"/>
              </a:rPr>
            </a:br>
            <a:r>
              <a:rPr lang="en-US" sz="2000" b="1" dirty="0" smtClean="0">
                <a:latin typeface="Baskerville"/>
                <a:cs typeface="Baskerville"/>
              </a:rPr>
              <a:t>Josue Cruz </a:t>
            </a:r>
            <a:r>
              <a:rPr lang="en-US" sz="2000" b="1" dirty="0">
                <a:latin typeface="Baskerville"/>
                <a:cs typeface="Baskerville"/>
              </a:rPr>
              <a:t>Morales</a:t>
            </a:r>
            <a:br>
              <a:rPr lang="en-US" sz="2000" b="1" dirty="0">
                <a:latin typeface="Baskerville"/>
                <a:cs typeface="Baskerville"/>
              </a:rPr>
            </a:br>
            <a:r>
              <a:rPr lang="en-US" sz="2000" b="1" dirty="0">
                <a:latin typeface="Baskerville"/>
                <a:cs typeface="Baskerville"/>
              </a:rPr>
              <a:t>College Prep Program</a:t>
            </a:r>
            <a:br>
              <a:rPr lang="en-US" sz="2000" b="1" dirty="0">
                <a:latin typeface="Baskerville"/>
                <a:cs typeface="Baskerville"/>
              </a:rPr>
            </a:br>
            <a:endParaRPr lang="en-US" sz="2000" b="1" dirty="0">
              <a:latin typeface="Baskerville"/>
              <a:cs typeface="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143001"/>
            <a:ext cx="3463802" cy="2896206"/>
          </a:xfrm>
        </p:spPr>
        <p:txBody>
          <a:bodyPr>
            <a:normAutofit fontScale="77500" lnSpcReduction="20000"/>
          </a:bodyPr>
          <a:lstStyle/>
          <a:p>
            <a:endParaRPr lang="en-US" sz="1000" dirty="0" smtClean="0"/>
          </a:p>
          <a:p>
            <a:pPr algn="l"/>
            <a:r>
              <a:rPr lang="en-US" sz="1500" b="1" dirty="0" smtClean="0">
                <a:latin typeface="Baskerville"/>
                <a:cs typeface="Baskerville"/>
              </a:rPr>
              <a:t>• Intensive year-round program </a:t>
            </a:r>
            <a:r>
              <a:rPr lang="en-US" sz="1500" dirty="0" smtClean="0">
                <a:latin typeface="Baskerville"/>
                <a:cs typeface="Baskerville"/>
              </a:rPr>
              <a:t>assists </a:t>
            </a:r>
            <a:r>
              <a:rPr lang="en-US" sz="1500" dirty="0" smtClean="0">
                <a:latin typeface="Baskerville"/>
                <a:cs typeface="Baskerville"/>
              </a:rPr>
              <a:t>youth </a:t>
            </a:r>
            <a:r>
              <a:rPr lang="en-US" sz="1500" dirty="0">
                <a:latin typeface="Baskerville"/>
                <a:cs typeface="Baskerville"/>
              </a:rPr>
              <a:t>with </a:t>
            </a:r>
            <a:r>
              <a:rPr lang="en-US" sz="1500" dirty="0" smtClean="0">
                <a:latin typeface="Baskerville"/>
                <a:cs typeface="Baskerville"/>
              </a:rPr>
              <a:t>this important decision-</a:t>
            </a:r>
            <a:r>
              <a:rPr lang="en-US" sz="1500" dirty="0">
                <a:latin typeface="Baskerville"/>
                <a:cs typeface="Baskerville"/>
              </a:rPr>
              <a:t>making process. </a:t>
            </a:r>
            <a:endParaRPr lang="en-US" sz="1500" dirty="0" smtClean="0">
              <a:latin typeface="Baskerville"/>
              <a:cs typeface="Baskerville"/>
            </a:endParaRPr>
          </a:p>
          <a:p>
            <a:pPr algn="l"/>
            <a:endParaRPr lang="en-US" sz="1000" dirty="0" smtClean="0">
              <a:latin typeface="Baskerville"/>
              <a:cs typeface="Baskerville"/>
            </a:endParaRPr>
          </a:p>
          <a:p>
            <a:pPr algn="l"/>
            <a:r>
              <a:rPr lang="en-US" sz="1500" dirty="0" smtClean="0">
                <a:latin typeface="Baskerville"/>
                <a:cs typeface="Baskerville"/>
              </a:rPr>
              <a:t>• </a:t>
            </a:r>
            <a:r>
              <a:rPr lang="en-US" sz="1500" b="1" dirty="0" smtClean="0">
                <a:latin typeface="Baskerville"/>
                <a:cs typeface="Baskerville"/>
              </a:rPr>
              <a:t>Workshops </a:t>
            </a:r>
            <a:r>
              <a:rPr lang="en-US" sz="1500" b="1" dirty="0">
                <a:latin typeface="Baskerville"/>
                <a:cs typeface="Baskerville"/>
              </a:rPr>
              <a:t>and individual </a:t>
            </a:r>
            <a:r>
              <a:rPr lang="en-US" sz="1500" b="1" dirty="0" smtClean="0">
                <a:latin typeface="Baskerville"/>
                <a:cs typeface="Baskerville"/>
              </a:rPr>
              <a:t>sessions: youth </a:t>
            </a:r>
            <a:r>
              <a:rPr lang="en-US" sz="1500" dirty="0" smtClean="0">
                <a:latin typeface="Baskerville"/>
                <a:cs typeface="Baskerville"/>
              </a:rPr>
              <a:t>explore career </a:t>
            </a:r>
            <a:r>
              <a:rPr lang="en-US" sz="1500" dirty="0">
                <a:latin typeface="Baskerville"/>
                <a:cs typeface="Baskerville"/>
              </a:rPr>
              <a:t>goals and college </a:t>
            </a:r>
            <a:r>
              <a:rPr lang="en-US" sz="1500" dirty="0" smtClean="0">
                <a:latin typeface="Baskerville"/>
                <a:cs typeface="Baskerville"/>
              </a:rPr>
              <a:t>options</a:t>
            </a:r>
            <a:r>
              <a:rPr lang="en-US" sz="1500" dirty="0" smtClean="0">
                <a:latin typeface="Baskerville"/>
                <a:cs typeface="Baskerville"/>
              </a:rPr>
              <a:t>; </a:t>
            </a:r>
            <a:r>
              <a:rPr lang="en-US" sz="1500" dirty="0" smtClean="0">
                <a:latin typeface="Baskerville"/>
                <a:cs typeface="Baskerville"/>
              </a:rPr>
              <a:t>meet </a:t>
            </a:r>
            <a:r>
              <a:rPr lang="en-US" sz="1500" dirty="0">
                <a:latin typeface="Baskerville"/>
                <a:cs typeface="Baskerville"/>
              </a:rPr>
              <a:t>with their guidance counselors to develop an action plan</a:t>
            </a:r>
            <a:r>
              <a:rPr lang="en-US" sz="1500" dirty="0" smtClean="0">
                <a:latin typeface="Baskerville"/>
                <a:cs typeface="Baskerville"/>
              </a:rPr>
              <a:t>.</a:t>
            </a:r>
          </a:p>
          <a:p>
            <a:pPr algn="l"/>
            <a:endParaRPr lang="en-US" sz="1000" dirty="0" smtClean="0">
              <a:latin typeface="Baskerville"/>
              <a:cs typeface="Baskerville"/>
            </a:endParaRPr>
          </a:p>
          <a:p>
            <a:pPr algn="l"/>
            <a:r>
              <a:rPr lang="en-US" sz="1500" b="1" dirty="0">
                <a:latin typeface="Baskerville"/>
                <a:cs typeface="Baskerville"/>
              </a:rPr>
              <a:t>• College field trips: </a:t>
            </a:r>
            <a:r>
              <a:rPr lang="en-US" sz="1500" dirty="0">
                <a:latin typeface="Baskerville"/>
                <a:cs typeface="Baskerville"/>
              </a:rPr>
              <a:t>campus tours, meet professors</a:t>
            </a:r>
          </a:p>
          <a:p>
            <a:pPr algn="l"/>
            <a:r>
              <a:rPr lang="en-US" sz="1500" b="1" dirty="0">
                <a:latin typeface="Baskerville"/>
                <a:cs typeface="Baskerville"/>
              </a:rPr>
              <a:t>• Parent meetings </a:t>
            </a:r>
            <a:r>
              <a:rPr lang="en-US" sz="1500" dirty="0">
                <a:latin typeface="Baskerville"/>
                <a:cs typeface="Baskerville"/>
              </a:rPr>
              <a:t>to clarify youth &amp; program goals</a:t>
            </a:r>
          </a:p>
          <a:p>
            <a:pPr algn="l"/>
            <a:r>
              <a:rPr lang="en-US" sz="1500" dirty="0">
                <a:latin typeface="Baskerville"/>
                <a:cs typeface="Baskerville"/>
              </a:rPr>
              <a:t>• </a:t>
            </a:r>
            <a:r>
              <a:rPr lang="en-US" sz="1500" b="1" dirty="0">
                <a:latin typeface="Baskerville"/>
                <a:cs typeface="Baskerville"/>
              </a:rPr>
              <a:t>Produce video interview </a:t>
            </a:r>
            <a:r>
              <a:rPr lang="en-US" sz="1500" dirty="0">
                <a:latin typeface="Baskerville"/>
                <a:cs typeface="Baskerville"/>
              </a:rPr>
              <a:t>for college admissions </a:t>
            </a:r>
          </a:p>
          <a:p>
            <a:pPr algn="l"/>
            <a:endParaRPr lang="en-US" sz="1000" dirty="0" smtClean="0">
              <a:latin typeface="Baskerville"/>
              <a:cs typeface="Baskerville"/>
            </a:endParaRPr>
          </a:p>
          <a:p>
            <a:pPr algn="l"/>
            <a:r>
              <a:rPr lang="en-US" sz="1500" dirty="0" smtClean="0">
                <a:latin typeface="Baskerville"/>
                <a:cs typeface="Baskerville"/>
              </a:rPr>
              <a:t>• </a:t>
            </a:r>
            <a:r>
              <a:rPr lang="en-US" sz="1500" b="1" dirty="0">
                <a:latin typeface="Baskerville"/>
                <a:cs typeface="Baskerville"/>
              </a:rPr>
              <a:t>SAT/ACT </a:t>
            </a:r>
            <a:r>
              <a:rPr lang="en-US" sz="1500" b="1" dirty="0" smtClean="0">
                <a:latin typeface="Baskerville"/>
                <a:cs typeface="Baskerville"/>
              </a:rPr>
              <a:t>prep sessions</a:t>
            </a:r>
            <a:r>
              <a:rPr lang="en-US" sz="1500" dirty="0" smtClean="0">
                <a:latin typeface="Baskerville"/>
                <a:cs typeface="Baskerville"/>
              </a:rPr>
              <a:t>/workshops</a:t>
            </a:r>
          </a:p>
          <a:p>
            <a:pPr algn="l"/>
            <a:endParaRPr lang="en-US" sz="1000" dirty="0" smtClean="0">
              <a:latin typeface="Baskerville"/>
              <a:cs typeface="Baskerville"/>
            </a:endParaRPr>
          </a:p>
          <a:p>
            <a:pPr algn="l"/>
            <a:r>
              <a:rPr lang="en-US" sz="1500" b="1" dirty="0" smtClean="0">
                <a:latin typeface="Baskerville"/>
                <a:cs typeface="Baskerville"/>
              </a:rPr>
              <a:t>• </a:t>
            </a:r>
            <a:r>
              <a:rPr lang="en-US" sz="1500" b="1" dirty="0">
                <a:latin typeface="Baskerville"/>
                <a:cs typeface="Baskerville"/>
              </a:rPr>
              <a:t>S</a:t>
            </a:r>
            <a:r>
              <a:rPr lang="en-US" sz="1500" b="1" dirty="0" smtClean="0">
                <a:latin typeface="Baskerville"/>
                <a:cs typeface="Baskerville"/>
              </a:rPr>
              <a:t>cholarship </a:t>
            </a:r>
            <a:r>
              <a:rPr lang="en-US" sz="1500" b="1" dirty="0">
                <a:latin typeface="Baskerville"/>
                <a:cs typeface="Baskerville"/>
              </a:rPr>
              <a:t>application </a:t>
            </a:r>
            <a:r>
              <a:rPr lang="en-US" sz="1500" b="1" dirty="0" smtClean="0">
                <a:latin typeface="Baskerville"/>
                <a:cs typeface="Baskerville"/>
              </a:rPr>
              <a:t>research process.</a:t>
            </a:r>
            <a:endParaRPr lang="en-US" sz="1500" b="1" dirty="0" smtClean="0">
              <a:latin typeface="Baskerville"/>
              <a:cs typeface="Baskerville"/>
            </a:endParaRPr>
          </a:p>
          <a:p>
            <a:pPr algn="l"/>
            <a:endParaRPr lang="en-US" sz="1000" b="1" dirty="0" smtClean="0">
              <a:latin typeface="Baskerville"/>
              <a:cs typeface="Baskerville"/>
            </a:endParaRPr>
          </a:p>
          <a:p>
            <a:endParaRPr lang="en-US" sz="1600" b="1" dirty="0">
              <a:latin typeface="Baskerville"/>
              <a:cs typeface="Baskerville"/>
            </a:endParaRPr>
          </a:p>
        </p:txBody>
      </p:sp>
      <p:pic>
        <p:nvPicPr>
          <p:cNvPr id="5" name="Picture Placeholder 4" descr="Josue graduated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r="1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481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cs typeface="Baskerville"/>
              </a:rPr>
              <a:t>PHILIPPINES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600" b="1" dirty="0" smtClean="0">
                <a:latin typeface="Baskerville"/>
                <a:cs typeface="Baskerville"/>
              </a:rPr>
              <a:t>Jason Gavina </a:t>
            </a:r>
            <a:br>
              <a:rPr lang="en-US" sz="1600" b="1" dirty="0" smtClean="0">
                <a:latin typeface="Baskerville"/>
                <a:cs typeface="Baskerville"/>
              </a:rPr>
            </a:br>
            <a:r>
              <a:rPr lang="en-US" sz="1200" b="1" dirty="0">
                <a:latin typeface="Baskerville"/>
                <a:cs typeface="Baskerville"/>
              </a:rPr>
              <a:t>Corporate Social Responsibility Practitioner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l"/>
            <a:endParaRPr lang="en-US" sz="800" dirty="0" smtClean="0">
              <a:latin typeface="Baskerville"/>
              <a:cs typeface="Baskerville"/>
            </a:endParaRPr>
          </a:p>
          <a:p>
            <a:pPr algn="l"/>
            <a:r>
              <a:rPr lang="en-US" sz="1200" dirty="0" smtClean="0">
                <a:latin typeface="Baskerville"/>
                <a:cs typeface="Baskerville"/>
              </a:rPr>
              <a:t>• As </a:t>
            </a:r>
            <a:r>
              <a:rPr lang="en-US" sz="1200" dirty="0">
                <a:latin typeface="Baskerville"/>
                <a:cs typeface="Baskerville"/>
              </a:rPr>
              <a:t>a millennial, </a:t>
            </a:r>
            <a:r>
              <a:rPr lang="en-US" sz="1200" dirty="0" smtClean="0">
                <a:latin typeface="Baskerville"/>
                <a:cs typeface="Baskerville"/>
              </a:rPr>
              <a:t>Jason </a:t>
            </a:r>
            <a:r>
              <a:rPr lang="en-US" sz="1200" dirty="0">
                <a:latin typeface="Baskerville"/>
                <a:cs typeface="Baskerville"/>
              </a:rPr>
              <a:t>aims to revolutionize </a:t>
            </a:r>
            <a:r>
              <a:rPr lang="en-US" sz="1200" dirty="0" smtClean="0">
                <a:latin typeface="Baskerville"/>
                <a:cs typeface="Baskerville"/>
              </a:rPr>
              <a:t>the </a:t>
            </a:r>
            <a:r>
              <a:rPr lang="en-US" sz="1200" dirty="0">
                <a:latin typeface="Baskerville"/>
                <a:cs typeface="Baskerville"/>
              </a:rPr>
              <a:t>way companies </a:t>
            </a:r>
            <a:r>
              <a:rPr lang="en-US" sz="1200" dirty="0" smtClean="0">
                <a:latin typeface="Baskerville"/>
                <a:cs typeface="Baskerville"/>
              </a:rPr>
              <a:t>conduct </a:t>
            </a:r>
            <a:r>
              <a:rPr lang="en-US" sz="1200" dirty="0">
                <a:latin typeface="Baskerville"/>
                <a:cs typeface="Baskerville"/>
              </a:rPr>
              <a:t>CSR in </a:t>
            </a:r>
            <a:r>
              <a:rPr lang="en-US" sz="1200" dirty="0" smtClean="0">
                <a:latin typeface="Baskerville"/>
                <a:cs typeface="Baskerville"/>
              </a:rPr>
              <a:t>Philippines </a:t>
            </a:r>
            <a:r>
              <a:rPr lang="en-US" sz="1200" dirty="0">
                <a:latin typeface="Baskerville"/>
                <a:cs typeface="Baskerville"/>
              </a:rPr>
              <a:t>and ASEAN. </a:t>
            </a:r>
            <a:endParaRPr lang="en-US" sz="1200" dirty="0" smtClean="0">
              <a:latin typeface="Baskerville"/>
              <a:cs typeface="Baskerville"/>
            </a:endParaRPr>
          </a:p>
          <a:p>
            <a:pPr algn="l"/>
            <a:r>
              <a:rPr lang="en-US" sz="1200" dirty="0" smtClean="0">
                <a:latin typeface="Baskerville"/>
                <a:cs typeface="Baskerville"/>
              </a:rPr>
              <a:t>• Jason </a:t>
            </a:r>
            <a:r>
              <a:rPr lang="en-US" sz="1200" dirty="0" smtClean="0">
                <a:latin typeface="Baskerville"/>
                <a:cs typeface="Baskerville"/>
              </a:rPr>
              <a:t>will pilot</a:t>
            </a:r>
            <a:r>
              <a:rPr lang="en-US" sz="1200" dirty="0">
                <a:latin typeface="Baskerville"/>
                <a:cs typeface="Baskerville"/>
              </a:rPr>
              <a:t>-run a </a:t>
            </a:r>
            <a:r>
              <a:rPr lang="en-US" sz="1200" b="1" dirty="0">
                <a:latin typeface="Baskerville"/>
                <a:cs typeface="Baskerville"/>
              </a:rPr>
              <a:t>values-based leadership training program </a:t>
            </a:r>
            <a:r>
              <a:rPr lang="en-US" sz="1200" dirty="0">
                <a:latin typeface="Baskerville"/>
                <a:cs typeface="Baskerville"/>
              </a:rPr>
              <a:t>for 20 Filipino youth </a:t>
            </a:r>
            <a:r>
              <a:rPr lang="en-US" sz="1200" dirty="0" smtClean="0">
                <a:latin typeface="Baskerville"/>
                <a:cs typeface="Baskerville"/>
              </a:rPr>
              <a:t>leaders through </a:t>
            </a:r>
            <a:r>
              <a:rPr lang="en-US" sz="1200" dirty="0">
                <a:latin typeface="Baskerville"/>
                <a:cs typeface="Baskerville"/>
              </a:rPr>
              <a:t>the Touchstone Leaders </a:t>
            </a:r>
            <a:r>
              <a:rPr lang="en-US" sz="1200" dirty="0" smtClean="0">
                <a:latin typeface="Baskerville"/>
                <a:cs typeface="Baskerville"/>
              </a:rPr>
              <a:t>Platform Curriculum. </a:t>
            </a:r>
            <a:r>
              <a:rPr lang="en-US" sz="1200" dirty="0">
                <a:latin typeface="Baskerville"/>
                <a:cs typeface="Baskerville"/>
              </a:rPr>
              <a:t/>
            </a:r>
            <a:br>
              <a:rPr lang="en-US" sz="1200" dirty="0">
                <a:latin typeface="Baskerville"/>
                <a:cs typeface="Baskerville"/>
              </a:rPr>
            </a:br>
            <a:endParaRPr lang="en-US" sz="1200" dirty="0" smtClean="0">
              <a:latin typeface="Baskerville"/>
              <a:cs typeface="Baskerville"/>
            </a:endParaRPr>
          </a:p>
          <a:p>
            <a:pPr algn="l"/>
            <a:r>
              <a:rPr lang="en-US" sz="1200" dirty="0" smtClean="0">
                <a:latin typeface="Baskerville"/>
                <a:cs typeface="Baskerville"/>
              </a:rPr>
              <a:t>• Proposed </a:t>
            </a:r>
            <a:r>
              <a:rPr lang="en-US" sz="1200" dirty="0">
                <a:latin typeface="Baskerville"/>
                <a:cs typeface="Baskerville"/>
              </a:rPr>
              <a:t>strategic partnership with American Express Foundation as institutional partner in the Philippines</a:t>
            </a:r>
          </a:p>
          <a:p>
            <a:pPr algn="l"/>
            <a:endParaRPr lang="en-US" sz="800" dirty="0">
              <a:latin typeface="Baskerville"/>
              <a:cs typeface="Baskerville"/>
            </a:endParaRPr>
          </a:p>
          <a:p>
            <a:pPr algn="l"/>
            <a:r>
              <a:rPr lang="en-US" sz="1200" dirty="0" smtClean="0">
                <a:latin typeface="Baskerville"/>
                <a:cs typeface="Baskerville"/>
              </a:rPr>
              <a:t>• AMEX </a:t>
            </a:r>
            <a:r>
              <a:rPr lang="en-US" sz="1200" dirty="0">
                <a:latin typeface="Baskerville"/>
                <a:cs typeface="Baskerville"/>
              </a:rPr>
              <a:t>Philippine </a:t>
            </a:r>
            <a:r>
              <a:rPr lang="en-US" sz="1200" dirty="0" smtClean="0">
                <a:latin typeface="Baskerville"/>
                <a:cs typeface="Baskerville"/>
              </a:rPr>
              <a:t>employees </a:t>
            </a:r>
            <a:r>
              <a:rPr lang="en-US" sz="1200" dirty="0">
                <a:latin typeface="Baskerville"/>
                <a:cs typeface="Baskerville"/>
              </a:rPr>
              <a:t>engaged in selection of youth leaders and as possible mentors during the </a:t>
            </a:r>
            <a:r>
              <a:rPr lang="en-US" sz="1200" dirty="0" smtClean="0">
                <a:latin typeface="Baskerville"/>
                <a:cs typeface="Baskerville"/>
              </a:rPr>
              <a:t>program.</a:t>
            </a:r>
          </a:p>
          <a:p>
            <a:pPr algn="l"/>
            <a:endParaRPr lang="en-US" sz="1200" dirty="0">
              <a:latin typeface="Baskerville"/>
              <a:cs typeface="Baskerville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 descr="jas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2895599" cy="350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72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29000" cy="3505200"/>
          </a:xfrm>
        </p:spPr>
        <p:txBody>
          <a:bodyPr/>
          <a:lstStyle/>
          <a:p>
            <a:r>
              <a:rPr lang="en-US" sz="2400" b="1" dirty="0" smtClean="0">
                <a:latin typeface="Baskerville"/>
                <a:cs typeface="Baskerville"/>
              </a:rPr>
              <a:t>Service, Leadership</a:t>
            </a:r>
            <a:r>
              <a:rPr lang="en-US" sz="2400" b="1" dirty="0" smtClean="0">
                <a:latin typeface="Baskerville"/>
                <a:cs typeface="Baskerville"/>
              </a:rPr>
              <a:t/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2400" b="1" dirty="0" smtClean="0">
                <a:latin typeface="Baskerville"/>
                <a:cs typeface="Baskerville"/>
              </a:rPr>
              <a:t>Volunteer Site </a:t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2000" b="1" dirty="0" smtClean="0">
                <a:latin typeface="Baskerville"/>
                <a:cs typeface="Baskerville"/>
              </a:rPr>
              <a:t>Chris </a:t>
            </a:r>
            <a:r>
              <a:rPr lang="en-US" sz="2000" b="1" dirty="0" err="1" smtClean="0">
                <a:latin typeface="Baskerville"/>
                <a:cs typeface="Baskerville"/>
              </a:rPr>
              <a:t>Aring</a:t>
            </a:r>
            <a:r>
              <a:rPr lang="en-US" sz="2000" b="1" dirty="0" smtClean="0">
                <a:latin typeface="Baskerville"/>
                <a:cs typeface="Baskerville"/>
              </a:rPr>
              <a:t> </a:t>
            </a:r>
            <a:br>
              <a:rPr lang="en-US" sz="2000" b="1" dirty="0" smtClean="0">
                <a:latin typeface="Baskerville"/>
                <a:cs typeface="Baskerville"/>
              </a:rPr>
            </a:br>
            <a:r>
              <a:rPr lang="en-US" sz="1800" b="1" dirty="0" smtClean="0">
                <a:latin typeface="Baskerville"/>
                <a:cs typeface="Baskerville"/>
              </a:rPr>
              <a:t>&amp; MVYLI </a:t>
            </a:r>
            <a:r>
              <a:rPr lang="en-US" sz="1800" b="1" dirty="0" smtClean="0">
                <a:latin typeface="Baskerville"/>
                <a:cs typeface="Baskerville"/>
              </a:rPr>
              <a:t>Youth</a:t>
            </a:r>
            <a:br>
              <a:rPr lang="en-US" sz="1800" b="1" dirty="0" smtClean="0">
                <a:latin typeface="Baskerville"/>
                <a:cs typeface="Baskerville"/>
              </a:rPr>
            </a:br>
            <a:r>
              <a:rPr lang="en-US" sz="1800" b="1" dirty="0" smtClean="0">
                <a:latin typeface="Baskerville"/>
                <a:cs typeface="Baskerville"/>
              </a:rPr>
              <a:t/>
            </a:r>
            <a:br>
              <a:rPr lang="en-US" sz="1800" b="1" dirty="0" smtClean="0">
                <a:latin typeface="Baskerville"/>
                <a:cs typeface="Baskerville"/>
              </a:rPr>
            </a:br>
            <a:r>
              <a:rPr lang="en-US" sz="1800" b="1" dirty="0" smtClean="0">
                <a:latin typeface="Baskerville"/>
                <a:cs typeface="Baskerville"/>
              </a:rPr>
              <a:t>•</a:t>
            </a:r>
            <a:r>
              <a:rPr lang="en-US" sz="1600" b="1" dirty="0" smtClean="0">
                <a:latin typeface="Baskerville"/>
                <a:cs typeface="Baskerville"/>
              </a:rPr>
              <a:t> Easily connects youth with volunteer opportunities</a:t>
            </a:r>
            <a:r>
              <a:rPr lang="en-US" sz="1800" b="1" dirty="0" smtClean="0">
                <a:latin typeface="Baskerville"/>
                <a:cs typeface="Baskerville"/>
              </a:rPr>
              <a:t/>
            </a:r>
            <a:br>
              <a:rPr lang="en-US" sz="1800" b="1" dirty="0" smtClean="0">
                <a:latin typeface="Baskerville"/>
                <a:cs typeface="Baskerville"/>
              </a:rPr>
            </a:br>
            <a:r>
              <a:rPr lang="en-US" sz="1800" b="1" dirty="0" smtClean="0">
                <a:latin typeface="Baskerville"/>
                <a:cs typeface="Baskerville"/>
              </a:rPr>
              <a:t> </a:t>
            </a:r>
            <a:r>
              <a:rPr lang="en-US" sz="1800" b="1" dirty="0">
                <a:latin typeface="Baskerville"/>
                <a:cs typeface="Baskerville"/>
              </a:rPr>
              <a:t>	</a:t>
            </a:r>
            <a:r>
              <a:rPr lang="en-US" sz="1800" b="1" dirty="0" smtClean="0">
                <a:latin typeface="Baskerville"/>
                <a:cs typeface="Baskerville"/>
              </a:rPr>
              <a:t/>
            </a:r>
            <a:br>
              <a:rPr lang="en-US" sz="1800" b="1" dirty="0" smtClean="0">
                <a:latin typeface="Baskerville"/>
                <a:cs typeface="Baskerville"/>
              </a:rPr>
            </a:br>
            <a:r>
              <a:rPr lang="en-US" sz="1600" b="1" dirty="0" smtClean="0">
                <a:latin typeface="Baskerville"/>
                <a:cs typeface="Baskerville"/>
              </a:rPr>
              <a:t>• </a:t>
            </a:r>
            <a:r>
              <a:rPr lang="en-US" sz="1600" b="1" dirty="0" smtClean="0">
                <a:latin typeface="Baskerville"/>
                <a:cs typeface="Baskerville"/>
              </a:rPr>
              <a:t>In conjunction with </a:t>
            </a:r>
            <a:br>
              <a:rPr lang="en-US" sz="1600" b="1" dirty="0" smtClean="0">
                <a:latin typeface="Baskerville"/>
                <a:cs typeface="Baskerville"/>
              </a:rPr>
            </a:br>
            <a:r>
              <a:rPr lang="en-US" sz="1600" b="1" dirty="0" smtClean="0">
                <a:latin typeface="Baskerville"/>
                <a:cs typeface="Baskerville"/>
              </a:rPr>
              <a:t>Leadership Course</a:t>
            </a:r>
            <a:br>
              <a:rPr lang="en-US" sz="1600" b="1" dirty="0" smtClean="0">
                <a:latin typeface="Baskerville"/>
                <a:cs typeface="Baskerville"/>
              </a:rPr>
            </a:br>
            <a:r>
              <a:rPr lang="en-US" sz="1600" b="1" dirty="0" smtClean="0">
                <a:latin typeface="Baskerville"/>
                <a:cs typeface="Baskerville"/>
              </a:rPr>
              <a:t> at Martha’s Vineyard </a:t>
            </a:r>
            <a:br>
              <a:rPr lang="en-US" sz="1600" b="1" dirty="0" smtClean="0">
                <a:latin typeface="Baskerville"/>
                <a:cs typeface="Baskerville"/>
              </a:rPr>
            </a:br>
            <a:r>
              <a:rPr lang="en-US" sz="1600" b="1" dirty="0" smtClean="0">
                <a:latin typeface="Baskerville"/>
                <a:cs typeface="Baskerville"/>
              </a:rPr>
              <a:t>Regional High School</a:t>
            </a:r>
            <a:endParaRPr lang="en-US" sz="1600" b="1" dirty="0">
              <a:latin typeface="Baskerville"/>
              <a:cs typeface="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75282" y="3962400"/>
            <a:ext cx="45719" cy="76806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>
              <a:latin typeface="Baskerville"/>
              <a:cs typeface="Baskerville"/>
              <a:hlinkClick r:id="rId2"/>
            </a:endParaRPr>
          </a:p>
          <a:p>
            <a:endParaRPr lang="en-US" b="1" dirty="0" smtClean="0">
              <a:latin typeface="Baskerville"/>
              <a:cs typeface="Baskerville"/>
              <a:hlinkClick r:id="rId2"/>
            </a:endParaRPr>
          </a:p>
          <a:p>
            <a:endParaRPr lang="en-US" b="1" dirty="0">
              <a:latin typeface="Baskerville"/>
              <a:cs typeface="Baskerville"/>
              <a:hlinkClick r:id="rId2"/>
            </a:endParaRPr>
          </a:p>
          <a:p>
            <a:endParaRPr lang="en-US" b="1" dirty="0">
              <a:latin typeface="Baskerville"/>
              <a:cs typeface="Baskerville"/>
              <a:hlinkClick r:id="rId2"/>
            </a:endParaRPr>
          </a:p>
          <a:p>
            <a:endParaRPr lang="en-US" b="1" dirty="0">
              <a:latin typeface="Baskerville"/>
              <a:cs typeface="Baskerville"/>
            </a:endParaRPr>
          </a:p>
        </p:txBody>
      </p:sp>
      <p:pic>
        <p:nvPicPr>
          <p:cNvPr id="6" name="Picture Placeholder 5" descr="Beach Clean Up Group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16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90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Baskerville"/>
                <a:cs typeface="Baskerville"/>
              </a:rPr>
              <a:t>Ocean </a:t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2400" b="1" dirty="0" smtClean="0">
                <a:latin typeface="Baskerville"/>
                <a:cs typeface="Baskerville"/>
              </a:rPr>
              <a:t>Sustainability Project</a:t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1600" b="1" dirty="0" smtClean="0">
                <a:latin typeface="Baskerville"/>
                <a:cs typeface="Baskerville"/>
              </a:rPr>
              <a:t>Daniel Gaines &amp; MVYLI Youth</a:t>
            </a:r>
            <a:endParaRPr lang="en-US" sz="1600" b="1" dirty="0">
              <a:latin typeface="Baskerville"/>
              <a:cs typeface="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en-US" sz="800" b="1" dirty="0" smtClean="0">
              <a:latin typeface="Baskerville"/>
              <a:cs typeface="Baskerville"/>
            </a:endParaRPr>
          </a:p>
          <a:p>
            <a:r>
              <a:rPr lang="en-US" b="1" dirty="0">
                <a:latin typeface="Baskerville"/>
                <a:cs typeface="Baskerville"/>
              </a:rPr>
              <a:t>MVYLI Blue Map </a:t>
            </a:r>
            <a:endParaRPr lang="en-US" b="1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&amp; </a:t>
            </a:r>
            <a:r>
              <a:rPr lang="en-US" b="1" dirty="0">
                <a:latin typeface="Baskerville"/>
                <a:cs typeface="Baskerville"/>
              </a:rPr>
              <a:t>Virtual Field Station </a:t>
            </a:r>
            <a:r>
              <a:rPr lang="en-US" b="1" dirty="0" smtClean="0">
                <a:latin typeface="Baskerville"/>
                <a:cs typeface="Baskerville"/>
              </a:rPr>
              <a:t>Project</a:t>
            </a:r>
          </a:p>
          <a:p>
            <a:r>
              <a:rPr lang="en-US" b="1" dirty="0">
                <a:latin typeface="Baskerville"/>
                <a:cs typeface="Baskerville"/>
                <a:hlinkClick r:id="rId2"/>
              </a:rPr>
              <a:t>www.virtualfieldstation.com</a:t>
            </a:r>
            <a:endParaRPr lang="en-US" b="1" dirty="0">
              <a:latin typeface="Baskerville"/>
              <a:cs typeface="Baskerville"/>
            </a:endParaRPr>
          </a:p>
          <a:p>
            <a:endParaRPr lang="en-US" sz="900" b="1" dirty="0" smtClean="0">
              <a:latin typeface="Baskerville"/>
              <a:cs typeface="Baskerville"/>
            </a:endParaRPr>
          </a:p>
          <a:p>
            <a:pPr algn="l"/>
            <a:r>
              <a:rPr lang="en-US" b="1" dirty="0" smtClean="0">
                <a:latin typeface="Baskerville"/>
                <a:cs typeface="Baskerville"/>
              </a:rPr>
              <a:t>• Educational tool </a:t>
            </a:r>
            <a:r>
              <a:rPr lang="en-US" dirty="0" smtClean="0">
                <a:latin typeface="Baskerville"/>
                <a:cs typeface="Baskerville"/>
              </a:rPr>
              <a:t>increases understanding </a:t>
            </a:r>
            <a:r>
              <a:rPr lang="en-US" dirty="0">
                <a:latin typeface="Baskerville"/>
                <a:cs typeface="Baskerville"/>
              </a:rPr>
              <a:t>of the great work being done by</a:t>
            </a:r>
            <a:r>
              <a:rPr lang="en-US" b="1" dirty="0">
                <a:latin typeface="Baskerville"/>
                <a:cs typeface="Baskerville"/>
              </a:rPr>
              <a:t> </a:t>
            </a:r>
            <a:r>
              <a:rPr lang="en-US" b="1" dirty="0" smtClean="0">
                <a:latin typeface="Baskerville"/>
                <a:cs typeface="Baskerville"/>
              </a:rPr>
              <a:t>local </a:t>
            </a:r>
            <a:r>
              <a:rPr lang="en-US" b="1" dirty="0">
                <a:latin typeface="Baskerville"/>
                <a:cs typeface="Baskerville"/>
              </a:rPr>
              <a:t>organizations on our marine </a:t>
            </a:r>
            <a:r>
              <a:rPr lang="en-US" b="1" dirty="0" smtClean="0">
                <a:latin typeface="Baskerville"/>
                <a:cs typeface="Baskerville"/>
              </a:rPr>
              <a:t>environment.</a:t>
            </a:r>
            <a:endParaRPr lang="en-US" b="1" dirty="0">
              <a:latin typeface="Baskerville"/>
              <a:cs typeface="Baskerville"/>
            </a:endParaRPr>
          </a:p>
          <a:p>
            <a:pPr algn="l"/>
            <a:endParaRPr lang="en-US" b="1" dirty="0" smtClean="0">
              <a:latin typeface="Baskerville"/>
              <a:cs typeface="Baskerville"/>
            </a:endParaRPr>
          </a:p>
          <a:p>
            <a:pPr algn="l"/>
            <a:r>
              <a:rPr lang="en-US" b="1" dirty="0" smtClean="0">
                <a:latin typeface="Baskerville"/>
                <a:cs typeface="Baskerville"/>
              </a:rPr>
              <a:t>• Easily </a:t>
            </a:r>
            <a:r>
              <a:rPr lang="en-US" b="1" dirty="0">
                <a:latin typeface="Baskerville"/>
                <a:cs typeface="Baskerville"/>
              </a:rPr>
              <a:t>accessible, repository of education info, environmental</a:t>
            </a:r>
            <a:r>
              <a:rPr lang="en-US" dirty="0">
                <a:latin typeface="Baskerville"/>
                <a:cs typeface="Baskerville"/>
              </a:rPr>
              <a:t>/</a:t>
            </a:r>
            <a:r>
              <a:rPr lang="en-US" b="1" dirty="0">
                <a:latin typeface="Baskerville"/>
                <a:cs typeface="Baskerville"/>
              </a:rPr>
              <a:t>marine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b="1" dirty="0">
                <a:latin typeface="Baskerville"/>
                <a:cs typeface="Baskerville"/>
              </a:rPr>
              <a:t>research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to assist youth with Science Fair projects.</a:t>
            </a:r>
          </a:p>
          <a:p>
            <a:pPr algn="l"/>
            <a:endParaRPr lang="en-US" sz="900" b="1" dirty="0" smtClean="0">
              <a:latin typeface="Baskerville"/>
              <a:cs typeface="Baskerville"/>
            </a:endParaRPr>
          </a:p>
          <a:p>
            <a:pPr algn="l"/>
            <a:r>
              <a:rPr lang="en-US" b="1" dirty="0" smtClean="0">
                <a:latin typeface="Baskerville"/>
                <a:cs typeface="Baskerville"/>
              </a:rPr>
              <a:t>• Blue </a:t>
            </a:r>
            <a:r>
              <a:rPr lang="en-US" b="1" dirty="0" err="1">
                <a:latin typeface="Baskerville"/>
                <a:cs typeface="Baskerville"/>
              </a:rPr>
              <a:t>StartUp</a:t>
            </a:r>
            <a:r>
              <a:rPr lang="en-US" b="1" dirty="0">
                <a:latin typeface="Baskerville"/>
                <a:cs typeface="Baskerville"/>
              </a:rPr>
              <a:t> </a:t>
            </a:r>
            <a:r>
              <a:rPr lang="en-US" b="1" dirty="0" smtClean="0">
                <a:latin typeface="Baskerville"/>
                <a:cs typeface="Baskerville"/>
              </a:rPr>
              <a:t>Weekend: 2</a:t>
            </a:r>
            <a:r>
              <a:rPr lang="en-US" b="1" baseline="30000" dirty="0" smtClean="0">
                <a:latin typeface="Baskerville"/>
                <a:cs typeface="Baskerville"/>
              </a:rPr>
              <a:t>nd</a:t>
            </a:r>
            <a:r>
              <a:rPr lang="en-US" b="1" dirty="0" smtClean="0">
                <a:latin typeface="Baskerville"/>
                <a:cs typeface="Baskerville"/>
              </a:rPr>
              <a:t> Prize</a:t>
            </a:r>
          </a:p>
          <a:p>
            <a:pPr algn="l"/>
            <a:endParaRPr lang="en-US" b="1" dirty="0" smtClean="0">
              <a:latin typeface="Baskerville"/>
              <a:cs typeface="Baskerville"/>
            </a:endParaRPr>
          </a:p>
          <a:p>
            <a:pPr algn="l"/>
            <a:endParaRPr lang="en-US" b="1" dirty="0" smtClean="0">
              <a:latin typeface="Baskerville"/>
              <a:cs typeface="Baskerville"/>
            </a:endParaRPr>
          </a:p>
          <a:p>
            <a:pPr algn="l"/>
            <a:endParaRPr lang="en-US" b="1" dirty="0" smtClean="0">
              <a:latin typeface="Baskerville"/>
              <a:cs typeface="Baskerville"/>
            </a:endParaRPr>
          </a:p>
          <a:p>
            <a:pPr algn="l"/>
            <a:endParaRPr lang="en-US" b="1" dirty="0" smtClean="0">
              <a:latin typeface="Baskerville"/>
              <a:cs typeface="Baskerville"/>
            </a:endParaRPr>
          </a:p>
          <a:p>
            <a:pPr algn="l"/>
            <a:endParaRPr lang="en-US" b="1" dirty="0" smtClean="0">
              <a:latin typeface="Baskerville"/>
              <a:cs typeface="Baskerville"/>
            </a:endParaRPr>
          </a:p>
          <a:p>
            <a:pPr algn="l"/>
            <a:endParaRPr lang="en-US" b="1" dirty="0">
              <a:latin typeface="Baskerville"/>
              <a:cs typeface="Baskerville"/>
            </a:endParaRPr>
          </a:p>
          <a:p>
            <a:pPr algn="l"/>
            <a:endParaRPr lang="en-US" b="1" dirty="0" smtClean="0">
              <a:latin typeface="Baskerville"/>
              <a:cs typeface="Baskerville"/>
            </a:endParaRPr>
          </a:p>
          <a:p>
            <a:pPr algn="l"/>
            <a:endParaRPr lang="en-US" b="1" dirty="0">
              <a:latin typeface="Baskerville"/>
              <a:cs typeface="Baskerville"/>
            </a:endParaRPr>
          </a:p>
          <a:p>
            <a:pPr algn="l"/>
            <a:endParaRPr lang="en-US" b="1" dirty="0" smtClean="0">
              <a:latin typeface="Baskerville"/>
              <a:cs typeface="Baskerville"/>
            </a:endParaRPr>
          </a:p>
          <a:p>
            <a:pPr algn="l"/>
            <a:endParaRPr lang="en-US" dirty="0"/>
          </a:p>
        </p:txBody>
      </p:sp>
      <p:pic>
        <p:nvPicPr>
          <p:cNvPr id="6" name="Picture Placeholder 5" descr="Yuki Field Trip best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r="27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787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Baskerville"/>
                <a:cs typeface="Baskerville"/>
              </a:rPr>
              <a:t>Education </a:t>
            </a:r>
            <a:r>
              <a:rPr lang="en-US" sz="2000" b="1" dirty="0" smtClean="0">
                <a:latin typeface="Baskerville"/>
                <a:cs typeface="Baskerville"/>
              </a:rPr>
              <a:t>Tools </a:t>
            </a:r>
            <a:br>
              <a:rPr lang="en-US" sz="2000" b="1" dirty="0" smtClean="0">
                <a:latin typeface="Baskerville"/>
                <a:cs typeface="Baskerville"/>
              </a:rPr>
            </a:br>
            <a:r>
              <a:rPr lang="en-US" sz="2000" b="1" dirty="0" smtClean="0">
                <a:latin typeface="Baskerville"/>
                <a:cs typeface="Baskerville"/>
              </a:rPr>
              <a:t> Implement </a:t>
            </a:r>
            <a:r>
              <a:rPr lang="en-US" sz="2000" b="1" dirty="0" smtClean="0">
                <a:latin typeface="Baskerville"/>
                <a:cs typeface="Baskerville"/>
              </a:rPr>
              <a:t>Sustainable </a:t>
            </a:r>
            <a:r>
              <a:rPr lang="en-US" sz="2000" b="1" dirty="0" smtClean="0">
                <a:latin typeface="Baskerville"/>
                <a:cs typeface="Baskerville"/>
              </a:rPr>
              <a:t>Education Resolution </a:t>
            </a:r>
            <a:endParaRPr lang="en-US" sz="2000" b="1" dirty="0">
              <a:latin typeface="Baskerville"/>
              <a:cs typeface="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en-US" sz="900" dirty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Trevor Tanaka’s Sustainability </a:t>
            </a:r>
            <a:r>
              <a:rPr lang="en-US" b="1" dirty="0" smtClean="0">
                <a:latin typeface="Baskerville"/>
                <a:cs typeface="Baskerville"/>
              </a:rPr>
              <a:t>Resolution </a:t>
            </a:r>
            <a:endParaRPr lang="en-US" b="1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HCR178 &amp; SCR192</a:t>
            </a:r>
          </a:p>
          <a:p>
            <a:r>
              <a:rPr lang="en-US" b="1" dirty="0" smtClean="0">
                <a:latin typeface="Baskerville"/>
                <a:cs typeface="Baskerville"/>
              </a:rPr>
              <a:t>Requires every public school student to provide sustainability education.</a:t>
            </a:r>
            <a:endParaRPr lang="en-US" b="1" dirty="0">
              <a:latin typeface="Baskerville"/>
              <a:cs typeface="Baskerville"/>
            </a:endParaRPr>
          </a:p>
          <a:p>
            <a:pPr algn="l"/>
            <a:endParaRPr lang="en-US" sz="1000" dirty="0" smtClean="0">
              <a:latin typeface="Baskerville"/>
              <a:cs typeface="Baskerville"/>
            </a:endParaRPr>
          </a:p>
          <a:p>
            <a:r>
              <a:rPr lang="en-US" b="1" dirty="0">
                <a:latin typeface="Baskerville"/>
                <a:cs typeface="Baskerville"/>
              </a:rPr>
              <a:t>Serena Le’s SOURCE</a:t>
            </a:r>
          </a:p>
          <a:p>
            <a:pPr algn="l"/>
            <a:r>
              <a:rPr lang="en-US" dirty="0" smtClean="0">
                <a:latin typeface="Baskerville"/>
                <a:cs typeface="Baskerville"/>
              </a:rPr>
              <a:t>Science </a:t>
            </a:r>
            <a:r>
              <a:rPr lang="en-US" dirty="0">
                <a:latin typeface="Baskerville"/>
                <a:cs typeface="Baskerville"/>
              </a:rPr>
              <a:t>Outreach Uniting Research, Communities, and Education is a comprehensive online network for K-12 Hawai'i public school students, educators, research labs, science programs, non-profits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dirty="0">
                <a:latin typeface="Baskerville"/>
                <a:cs typeface="Baskerville"/>
              </a:rPr>
              <a:t>outreach-focused </a:t>
            </a:r>
            <a:r>
              <a:rPr lang="en-US" dirty="0" smtClean="0">
                <a:latin typeface="Baskerville"/>
                <a:cs typeface="Baskerville"/>
              </a:rPr>
              <a:t>companies</a:t>
            </a:r>
            <a:endParaRPr lang="en-US" dirty="0">
              <a:latin typeface="Baskerville"/>
              <a:cs typeface="Baskerville"/>
            </a:endParaRPr>
          </a:p>
          <a:p>
            <a:r>
              <a:rPr lang="en-US" dirty="0">
                <a:latin typeface="Baskerville"/>
                <a:cs typeface="Baskerville"/>
                <a:hlinkClick r:id="rId2"/>
              </a:rPr>
              <a:t>http://discoversourcehi.org</a:t>
            </a:r>
            <a:r>
              <a:rPr lang="en-US" dirty="0" smtClean="0">
                <a:latin typeface="Baskerville"/>
                <a:cs typeface="Baskerville"/>
                <a:hlinkClick r:id="rId2"/>
              </a:rPr>
              <a:t>/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How To VIDEO </a:t>
            </a:r>
          </a:p>
          <a:p>
            <a:r>
              <a:rPr lang="en-US" dirty="0" smtClean="0">
                <a:latin typeface="Baskerville"/>
                <a:cs typeface="Baskerville"/>
                <a:hlinkClick r:id="rId3"/>
              </a:rPr>
              <a:t>https</a:t>
            </a:r>
            <a:r>
              <a:rPr lang="en-US" dirty="0">
                <a:latin typeface="Baskerville"/>
                <a:cs typeface="Baskerville"/>
                <a:hlinkClick r:id="rId3"/>
              </a:rPr>
              <a:t>://vimeo.com/channels/</a:t>
            </a:r>
            <a:r>
              <a:rPr lang="en-US" dirty="0" smtClean="0">
                <a:latin typeface="Baskerville"/>
                <a:cs typeface="Baskerville"/>
                <a:hlinkClick r:id="rId3"/>
              </a:rPr>
              <a:t>1056182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>
              <a:latin typeface="Baskerville"/>
              <a:cs typeface="Baskerville"/>
            </a:endParaRPr>
          </a:p>
          <a:p>
            <a:endParaRPr lang="en-US" dirty="0">
              <a:latin typeface="Baskerville"/>
              <a:cs typeface="Baskerville"/>
            </a:endParaRPr>
          </a:p>
          <a:p>
            <a:pPr algn="l"/>
            <a:endParaRPr lang="en-US" dirty="0" smtClean="0">
              <a:latin typeface="Baskerville"/>
              <a:cs typeface="Baskerville"/>
            </a:endParaRPr>
          </a:p>
          <a:p>
            <a:pPr algn="l"/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Placeholder 4" descr="Serena-Jackie Oceanit.jpg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r="20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848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Baskerville"/>
                <a:cs typeface="Baskerville"/>
              </a:rPr>
              <a:t>TouchStone Leaders</a:t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2400" b="1" dirty="0" smtClean="0">
                <a:latin typeface="Baskerville"/>
                <a:cs typeface="Baskerville"/>
              </a:rPr>
              <a:t>Certificate Program</a:t>
            </a:r>
            <a:endParaRPr lang="en-US" sz="2400" b="1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SSLI 1 year Program jpe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1" b="19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359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>
                <a:latin typeface="Baskerville"/>
                <a:cs typeface="Baskerville"/>
              </a:rPr>
              <a:t>TouchStone Leaders </a:t>
            </a:r>
            <a:r>
              <a:rPr lang="en-US" sz="2400" b="1" dirty="0" smtClean="0">
                <a:latin typeface="Baskerville"/>
                <a:cs typeface="Baskerville"/>
              </a:rPr>
              <a:t/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2400" b="1" dirty="0" smtClean="0">
                <a:latin typeface="Baskerville"/>
                <a:cs typeface="Baskerville"/>
              </a:rPr>
              <a:t>Certification </a:t>
            </a:r>
            <a:r>
              <a:rPr lang="en-US" sz="2400" b="1" dirty="0" smtClean="0">
                <a:latin typeface="Baskerville"/>
                <a:cs typeface="Baskerville"/>
              </a:rPr>
              <a:t>Program</a:t>
            </a:r>
            <a:r>
              <a:rPr lang="en-US" sz="2400" dirty="0" smtClean="0">
                <a:latin typeface="Baskerville"/>
                <a:cs typeface="Baskerville"/>
              </a:rPr>
              <a:t>: </a:t>
            </a:r>
            <a:r>
              <a:rPr lang="en-US" sz="1800" b="1" dirty="0" smtClean="0">
                <a:latin typeface="Baskerville"/>
                <a:cs typeface="Baskerville"/>
              </a:rPr>
              <a:t>2016</a:t>
            </a:r>
            <a:r>
              <a:rPr lang="en-US" sz="1800" b="1" dirty="0" smtClean="0">
                <a:latin typeface="Baskerville"/>
                <a:cs typeface="Baskerville"/>
              </a:rPr>
              <a:t>-2017</a:t>
            </a:r>
            <a:endParaRPr lang="en-US" sz="1800" b="1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 smtClean="0">
                <a:latin typeface="Baskerville"/>
                <a:cs typeface="Baskerville"/>
              </a:rPr>
              <a:t>Launch Youth </a:t>
            </a:r>
            <a:r>
              <a:rPr lang="en-US" sz="1600" b="1" dirty="0">
                <a:latin typeface="Baskerville"/>
                <a:cs typeface="Baskerville"/>
              </a:rPr>
              <a:t>Leadership Summit: June 25-July </a:t>
            </a:r>
            <a:r>
              <a:rPr lang="en-US" sz="1600" b="1" dirty="0" smtClean="0">
                <a:latin typeface="Baskerville"/>
                <a:cs typeface="Baskerville"/>
              </a:rPr>
              <a:t>2</a:t>
            </a:r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Each facilitator will </a:t>
            </a:r>
            <a:r>
              <a:rPr lang="en-US" sz="1600" dirty="0">
                <a:latin typeface="Baskerville"/>
                <a:cs typeface="Baskerville"/>
              </a:rPr>
              <a:t>custom-</a:t>
            </a:r>
            <a:r>
              <a:rPr lang="en-US" sz="1600" dirty="0" smtClean="0">
                <a:latin typeface="Baskerville"/>
                <a:cs typeface="Baskerville"/>
              </a:rPr>
              <a:t>tailor a </a:t>
            </a:r>
            <a:r>
              <a:rPr lang="en-US" sz="1600" dirty="0">
                <a:latin typeface="Baskerville"/>
                <a:cs typeface="Baskerville"/>
              </a:rPr>
              <a:t>program to uniquely address their youth issues and maximize its impact on their communities. </a:t>
            </a:r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b="1" dirty="0" smtClean="0">
                <a:latin typeface="Baskerville"/>
                <a:cs typeface="Baskerville"/>
              </a:rPr>
              <a:t>Master Mentor Program </a:t>
            </a:r>
            <a:r>
              <a:rPr lang="en-US" sz="1600" dirty="0" smtClean="0">
                <a:latin typeface="Baskerville"/>
                <a:cs typeface="Baskerville"/>
              </a:rPr>
              <a:t>+ </a:t>
            </a:r>
            <a:r>
              <a:rPr lang="en-US" sz="1600" b="1" dirty="0" smtClean="0">
                <a:latin typeface="Baskerville"/>
                <a:cs typeface="Baskerville"/>
              </a:rPr>
              <a:t>Action Learning Community</a:t>
            </a:r>
          </a:p>
          <a:p>
            <a:r>
              <a:rPr lang="en-US" sz="1600" b="1" dirty="0" smtClean="0">
                <a:latin typeface="Baskerville"/>
                <a:cs typeface="Baskerville"/>
              </a:rPr>
              <a:t>Best practices for Sustainable Economic Development </a:t>
            </a:r>
            <a:endParaRPr lang="en-US" sz="1600" b="1" dirty="0" smtClean="0">
              <a:latin typeface="Baskerville"/>
              <a:cs typeface="Baskerville"/>
            </a:endParaRPr>
          </a:p>
          <a:p>
            <a:pPr>
              <a:lnSpc>
                <a:spcPct val="50000"/>
              </a:lnSpc>
            </a:pPr>
            <a:r>
              <a:rPr lang="en-US" sz="1600" b="1" dirty="0">
                <a:latin typeface="Baskerville"/>
                <a:cs typeface="Baskerville"/>
              </a:rPr>
              <a:t>Cohort Fellows: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 smtClean="0">
                <a:latin typeface="Baskerville"/>
                <a:cs typeface="Baskerville"/>
              </a:rPr>
              <a:t>	Hawaii</a:t>
            </a:r>
            <a:r>
              <a:rPr lang="en-US" sz="1600" dirty="0">
                <a:latin typeface="Baskerville"/>
                <a:cs typeface="Baskerville"/>
              </a:rPr>
              <a:t>, Holyoke, India, Martha’s Vineyard, Philippines, Puerto Rico</a:t>
            </a:r>
          </a:p>
          <a:p>
            <a:r>
              <a:rPr lang="en-US" sz="1600" b="1" dirty="0" smtClean="0">
                <a:latin typeface="Baskerville"/>
                <a:cs typeface="Baskerville"/>
              </a:rPr>
              <a:t>Certificate</a:t>
            </a:r>
            <a:r>
              <a:rPr lang="en-US" sz="1600" b="1" dirty="0" smtClean="0">
                <a:latin typeface="Baskerville"/>
                <a:cs typeface="Baskerville"/>
              </a:rPr>
              <a:t>: </a:t>
            </a:r>
            <a:r>
              <a:rPr lang="en-US" sz="1600" dirty="0" smtClean="0">
                <a:latin typeface="Baskerville"/>
                <a:cs typeface="Baskerville"/>
              </a:rPr>
              <a:t>University of Hawaii’s Education Department</a:t>
            </a:r>
            <a:endParaRPr lang="en-US" sz="16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61603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b="1" dirty="0" smtClean="0">
                <a:latin typeface="Baskerville"/>
                <a:cs typeface="Baskerville"/>
              </a:rPr>
              <a:t>TouchStone Leaders</a:t>
            </a:r>
            <a:r>
              <a:rPr lang="en-US" sz="3200" b="1" dirty="0" smtClean="0">
                <a:latin typeface="Baskerville"/>
                <a:cs typeface="Baskerville"/>
              </a:rPr>
              <a:t/>
            </a:r>
            <a:br>
              <a:rPr lang="en-US" sz="3200" b="1" dirty="0" smtClean="0">
                <a:latin typeface="Baskerville"/>
                <a:cs typeface="Baskerville"/>
              </a:rPr>
            </a:br>
            <a:r>
              <a:rPr lang="en-US" sz="2400" b="1" dirty="0" smtClean="0">
                <a:latin typeface="Baskerville"/>
                <a:cs typeface="Baskerville"/>
              </a:rPr>
              <a:t>Facilitator </a:t>
            </a:r>
            <a:r>
              <a:rPr lang="en-US" sz="2400" b="1" dirty="0" smtClean="0">
                <a:latin typeface="Baskerville"/>
                <a:cs typeface="Baskerville"/>
              </a:rPr>
              <a:t>Persona </a:t>
            </a:r>
            <a:r>
              <a:rPr lang="en-US" sz="2400" b="1" dirty="0" smtClean="0">
                <a:latin typeface="Baskerville"/>
                <a:cs typeface="Baskerville"/>
              </a:rPr>
              <a:t> </a:t>
            </a:r>
            <a:endParaRPr lang="en-US" sz="2400" b="1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845619" cy="3368041"/>
          </a:xfrm>
        </p:spPr>
        <p:txBody>
          <a:bodyPr numCol="2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High EQ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Caring, understanding personality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Passionate </a:t>
            </a:r>
            <a:r>
              <a:rPr lang="en-US" dirty="0">
                <a:latin typeface="Baskerville"/>
                <a:cs typeface="Baskerville"/>
              </a:rPr>
              <a:t>about helping her community /educating kids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Willing to take on leadership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Possesses </a:t>
            </a:r>
            <a:r>
              <a:rPr lang="en-US" dirty="0">
                <a:latin typeface="Baskerville"/>
                <a:cs typeface="Baskerville"/>
              </a:rPr>
              <a:t>genuine, good intentions for her community/kids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Age</a:t>
            </a:r>
            <a:r>
              <a:rPr lang="en-US" dirty="0">
                <a:latin typeface="Baskerville"/>
                <a:cs typeface="Baskerville"/>
              </a:rPr>
              <a:t>: 23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B.A. (Sociology)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 Previous volunteer experience (</a:t>
            </a:r>
            <a:r>
              <a:rPr lang="en-US" dirty="0" err="1">
                <a:latin typeface="Baskerville"/>
                <a:cs typeface="Baskerville"/>
              </a:rPr>
              <a:t>ie</a:t>
            </a:r>
            <a:r>
              <a:rPr lang="en-US" dirty="0">
                <a:latin typeface="Baskerville"/>
                <a:cs typeface="Baskerville"/>
              </a:rPr>
              <a:t>. </a:t>
            </a:r>
            <a:r>
              <a:rPr lang="en-US" dirty="0" err="1">
                <a:latin typeface="Baskerville"/>
                <a:cs typeface="Baskerville"/>
              </a:rPr>
              <a:t>AmeriCorp</a:t>
            </a:r>
            <a:r>
              <a:rPr lang="en-US" dirty="0">
                <a:latin typeface="Baskerville"/>
                <a:cs typeface="Baskerville"/>
              </a:rPr>
              <a:t>)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 Locally involved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 Good candidate for the YMCA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Tech literate</a:t>
            </a:r>
            <a:endParaRPr lang="en-US" dirty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Languages skills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Must </a:t>
            </a:r>
            <a:r>
              <a:rPr lang="en-US" dirty="0">
                <a:latin typeface="Baskerville"/>
                <a:cs typeface="Baskerville"/>
              </a:rPr>
              <a:t>organize weekly meetings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Help </a:t>
            </a:r>
            <a:r>
              <a:rPr lang="en-US" dirty="0">
                <a:latin typeface="Baskerville"/>
                <a:cs typeface="Baskerville"/>
              </a:rPr>
              <a:t>lead service projects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Capable of leading a leadership course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Able </a:t>
            </a:r>
            <a:r>
              <a:rPr lang="en-US" dirty="0">
                <a:latin typeface="Baskerville"/>
                <a:cs typeface="Baskerville"/>
              </a:rPr>
              <a:t>to observe and understand kids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Must </a:t>
            </a:r>
            <a:r>
              <a:rPr lang="en-US" dirty="0">
                <a:latin typeface="Baskerville"/>
                <a:cs typeface="Baskerville"/>
              </a:rPr>
              <a:t>be able to tailor program to needs of children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Constantly </a:t>
            </a:r>
            <a:r>
              <a:rPr lang="en-US" dirty="0">
                <a:latin typeface="Baskerville"/>
                <a:cs typeface="Baskerville"/>
              </a:rPr>
              <a:t>aware of community’s needs, issues, and </a:t>
            </a:r>
            <a:r>
              <a:rPr lang="en-US" dirty="0" smtClean="0">
                <a:latin typeface="Baskerville"/>
                <a:cs typeface="Baskerville"/>
              </a:rPr>
              <a:t>news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dirty="0" smtClean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dirty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dirty="0" smtClean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dirty="0" smtClean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dirty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dirty="0" smtClean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dirty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 Lacks resources, funding, mentors, </a:t>
            </a:r>
            <a:r>
              <a:rPr lang="en-US" dirty="0" smtClean="0">
                <a:latin typeface="Baskerville"/>
                <a:cs typeface="Baskerville"/>
              </a:rPr>
              <a:t>infrastructure</a:t>
            </a:r>
            <a:endParaRPr lang="en-US" dirty="0" smtClean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Financially illiterate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No </a:t>
            </a:r>
            <a:r>
              <a:rPr lang="en-US" dirty="0">
                <a:latin typeface="Baskerville"/>
                <a:cs typeface="Baskerville"/>
              </a:rPr>
              <a:t>knowledge of accounting, reports, PNL’s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No </a:t>
            </a:r>
            <a:r>
              <a:rPr lang="en-US" dirty="0">
                <a:latin typeface="Baskerville"/>
                <a:cs typeface="Baskerville"/>
              </a:rPr>
              <a:t>knowledge of creating NPO (non-profit organization)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No </a:t>
            </a:r>
            <a:r>
              <a:rPr lang="en-US" dirty="0">
                <a:latin typeface="Baskerville"/>
                <a:cs typeface="Baskerville"/>
              </a:rPr>
              <a:t>knowledge of press releases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No </a:t>
            </a:r>
            <a:r>
              <a:rPr lang="en-US" dirty="0">
                <a:latin typeface="Baskerville"/>
                <a:cs typeface="Baskerville"/>
              </a:rPr>
              <a:t>knowledge of </a:t>
            </a:r>
            <a:r>
              <a:rPr lang="en-US" dirty="0" smtClean="0">
                <a:latin typeface="Baskerville"/>
                <a:cs typeface="Baskerville"/>
              </a:rPr>
              <a:t>legislation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latin typeface="Baskerville"/>
                <a:cs typeface="Baskerville"/>
              </a:rPr>
              <a:t> Knows not to </a:t>
            </a:r>
            <a:r>
              <a:rPr lang="en-US" dirty="0" smtClean="0">
                <a:latin typeface="Baskerville"/>
                <a:cs typeface="Baskerville"/>
              </a:rPr>
              <a:t>micromanage</a:t>
            </a:r>
            <a:endParaRPr lang="en-US" dirty="0" smtClean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No </a:t>
            </a:r>
            <a:r>
              <a:rPr lang="en-US" dirty="0">
                <a:latin typeface="Baskerville"/>
                <a:cs typeface="Baskerville"/>
              </a:rPr>
              <a:t>knowledge on mass communications/marketing/social</a:t>
            </a:r>
            <a:r>
              <a:rPr lang="en-US" b="1" dirty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media/</a:t>
            </a:r>
            <a:r>
              <a:rPr lang="en-US" dirty="0" err="1">
                <a:latin typeface="Baskerville"/>
                <a:cs typeface="Baskerville"/>
              </a:rPr>
              <a:t>crowdfunding</a:t>
            </a:r>
            <a:r>
              <a:rPr lang="en-US" dirty="0">
                <a:latin typeface="Baskerville"/>
                <a:cs typeface="Baskerville"/>
              </a:rPr>
              <a:t>/networking</a:t>
            </a:r>
            <a:r>
              <a:rPr lang="en-US" b="1" dirty="0">
                <a:latin typeface="Baskerville"/>
                <a:cs typeface="Baskerville"/>
              </a:rPr>
              <a:t> </a:t>
            </a:r>
            <a:endParaRPr lang="en-US" dirty="0"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smtClean="0">
                <a:latin typeface="Baskerville"/>
                <a:cs typeface="Baskerville"/>
              </a:rPr>
              <a:t>Little knowledge of newsletter</a:t>
            </a:r>
            <a:r>
              <a:rPr lang="en-US" dirty="0">
                <a:latin typeface="Baskerville"/>
                <a:cs typeface="Baskerville"/>
              </a:rPr>
              <a:t>, mass email, group </a:t>
            </a:r>
            <a:r>
              <a:rPr lang="en-US" dirty="0" err="1">
                <a:latin typeface="Baskerville"/>
                <a:cs typeface="Baskerville"/>
              </a:rPr>
              <a:t>sms</a:t>
            </a:r>
            <a:endParaRPr lang="en-US" dirty="0">
              <a:latin typeface="Baskerville"/>
              <a:cs typeface="Baskerville"/>
            </a:endParaRPr>
          </a:p>
          <a:p>
            <a:pPr marL="0" indent="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dirty="0">
                <a:latin typeface="Baskerville"/>
                <a:cs typeface="Baskerville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1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457200"/>
            <a:ext cx="6926580" cy="591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 descr="TouchStone Card PH jpe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r="378"/>
          <a:stretch>
            <a:fillRect/>
          </a:stretch>
        </p:blipFill>
        <p:spPr>
          <a:xfrm>
            <a:off x="457200" y="533400"/>
            <a:ext cx="6926263" cy="4105275"/>
          </a:xfrm>
        </p:spPr>
      </p:pic>
    </p:spTree>
    <p:extLst>
      <p:ext uri="{BB962C8B-B14F-4D97-AF65-F5344CB8AC3E}">
        <p14:creationId xmlns:p14="http://schemas.microsoft.com/office/powerpoint/2010/main" val="383427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>
                <a:latin typeface="Baskerville"/>
                <a:cs typeface="Baskerville"/>
              </a:rPr>
              <a:t>TouchStone Leaders</a:t>
            </a:r>
            <a:r>
              <a:rPr lang="en-US" sz="2400" b="1" dirty="0" smtClean="0">
                <a:latin typeface="Baskerville"/>
                <a:cs typeface="Baskerville"/>
              </a:rPr>
              <a:t/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2400" b="1" dirty="0" smtClean="0">
                <a:latin typeface="Baskerville"/>
                <a:cs typeface="Baskerville"/>
              </a:rPr>
              <a:t>Performance Metrics</a:t>
            </a:r>
            <a:endParaRPr lang="en-US" sz="2400" b="1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latin typeface="Baskerville"/>
                <a:cs typeface="Baskerville"/>
              </a:rPr>
              <a:t>Communication</a:t>
            </a:r>
            <a:endParaRPr lang="en-US" b="1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Baskerville"/>
                <a:cs typeface="Baskerville"/>
              </a:rPr>
              <a:t> Teamwork</a:t>
            </a:r>
            <a:endParaRPr lang="en-US" b="1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n-US" b="1" dirty="0">
                <a:latin typeface="Baskerville"/>
                <a:cs typeface="Baskerville"/>
              </a:rPr>
              <a:t>A</a:t>
            </a:r>
            <a:r>
              <a:rPr lang="en-US" b="1" dirty="0" smtClean="0">
                <a:latin typeface="Baskerville"/>
                <a:cs typeface="Baskerville"/>
              </a:rPr>
              <a:t>daptability,</a:t>
            </a:r>
          </a:p>
          <a:p>
            <a:pPr>
              <a:lnSpc>
                <a:spcPct val="70000"/>
              </a:lnSpc>
            </a:pPr>
            <a:r>
              <a:rPr lang="en-US" b="1" dirty="0">
                <a:latin typeface="Baskerville"/>
                <a:cs typeface="Baskerville"/>
              </a:rPr>
              <a:t>P</a:t>
            </a:r>
            <a:r>
              <a:rPr lang="en-US" b="1" dirty="0" smtClean="0">
                <a:latin typeface="Baskerville"/>
                <a:cs typeface="Baskerville"/>
              </a:rPr>
              <a:t>roblem </a:t>
            </a:r>
            <a:r>
              <a:rPr lang="en-US" b="1" dirty="0">
                <a:latin typeface="Baskerville"/>
                <a:cs typeface="Baskerville"/>
              </a:rPr>
              <a:t>S</a:t>
            </a:r>
            <a:r>
              <a:rPr lang="en-US" b="1" dirty="0" smtClean="0">
                <a:latin typeface="Baskerville"/>
                <a:cs typeface="Baskerville"/>
              </a:rPr>
              <a:t>olving</a:t>
            </a:r>
            <a:endParaRPr lang="en-US" b="1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n-US" b="1" dirty="0">
                <a:latin typeface="Baskerville"/>
                <a:cs typeface="Baskerville"/>
              </a:rPr>
              <a:t>C</a:t>
            </a:r>
            <a:r>
              <a:rPr lang="en-US" b="1" dirty="0" smtClean="0">
                <a:latin typeface="Baskerville"/>
                <a:cs typeface="Baskerville"/>
              </a:rPr>
              <a:t>ritical </a:t>
            </a:r>
            <a:r>
              <a:rPr lang="en-US" b="1" dirty="0">
                <a:latin typeface="Baskerville"/>
                <a:cs typeface="Baskerville"/>
              </a:rPr>
              <a:t>T</a:t>
            </a:r>
            <a:r>
              <a:rPr lang="en-US" b="1" dirty="0" smtClean="0">
                <a:latin typeface="Baskerville"/>
                <a:cs typeface="Baskerville"/>
              </a:rPr>
              <a:t>hinking</a:t>
            </a:r>
            <a:endParaRPr lang="en-US" b="1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n-US" b="1" dirty="0">
                <a:latin typeface="Baskerville"/>
                <a:cs typeface="Baskerville"/>
              </a:rPr>
              <a:t>C</a:t>
            </a:r>
            <a:r>
              <a:rPr lang="en-US" b="1" dirty="0" smtClean="0">
                <a:latin typeface="Baskerville"/>
                <a:cs typeface="Baskerville"/>
              </a:rPr>
              <a:t>onflict </a:t>
            </a:r>
            <a:r>
              <a:rPr lang="en-US" b="1" dirty="0">
                <a:latin typeface="Baskerville"/>
                <a:cs typeface="Baskerville"/>
              </a:rPr>
              <a:t>R</a:t>
            </a:r>
            <a:r>
              <a:rPr lang="en-US" b="1" dirty="0" smtClean="0">
                <a:latin typeface="Baskerville"/>
                <a:cs typeface="Baskerville"/>
              </a:rPr>
              <a:t>esolution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Baskerville"/>
                <a:cs typeface="Baskerville"/>
              </a:rPr>
              <a:t> </a:t>
            </a:r>
            <a:r>
              <a:rPr lang="en-US" b="1" dirty="0">
                <a:latin typeface="Baskerville"/>
                <a:cs typeface="Baskerville"/>
              </a:rPr>
              <a:t>P</a:t>
            </a:r>
            <a:r>
              <a:rPr lang="en-US" b="1" dirty="0" smtClean="0">
                <a:latin typeface="Baskerville"/>
                <a:cs typeface="Baskerville"/>
              </a:rPr>
              <a:t>roject </a:t>
            </a:r>
            <a:r>
              <a:rPr lang="en-US" b="1" dirty="0" smtClean="0">
                <a:latin typeface="Baskerville"/>
                <a:cs typeface="Baskerville"/>
              </a:rPr>
              <a:t>Management</a:t>
            </a:r>
            <a:endParaRPr lang="en-US" dirty="0" smtClean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dirty="0" smtClean="0">
                <a:latin typeface="Baskerville"/>
                <a:cs typeface="Baskerville"/>
              </a:rPr>
              <a:t>An </a:t>
            </a:r>
            <a:r>
              <a:rPr lang="en-US" dirty="0">
                <a:latin typeface="Baskerville"/>
                <a:cs typeface="Baskerville"/>
              </a:rPr>
              <a:t>increase in the self-assessment score of these crucial “soft skills” is indicative of the success of the leadership training and of an individual’s increased potential for success in life. </a:t>
            </a:r>
          </a:p>
          <a:p>
            <a:pPr marL="0" indent="0">
              <a:buNone/>
            </a:pPr>
            <a:r>
              <a:rPr lang="en-US" dirty="0" smtClean="0">
                <a:latin typeface="Baskerville"/>
                <a:cs typeface="Baskerville"/>
              </a:rPr>
              <a:t>These </a:t>
            </a:r>
            <a:r>
              <a:rPr lang="en-US" dirty="0">
                <a:latin typeface="Baskerville"/>
                <a:cs typeface="Baskerville"/>
              </a:rPr>
              <a:t>“21</a:t>
            </a:r>
            <a:r>
              <a:rPr lang="en-US" baseline="30000" dirty="0">
                <a:latin typeface="Baskerville"/>
                <a:cs typeface="Baskerville"/>
              </a:rPr>
              <a:t>st</a:t>
            </a:r>
            <a:r>
              <a:rPr lang="en-US" dirty="0">
                <a:latin typeface="Baskerville"/>
                <a:cs typeface="Baskerville"/>
              </a:rPr>
              <a:t> century skills” </a:t>
            </a:r>
            <a:r>
              <a:rPr lang="en-US" dirty="0" smtClean="0">
                <a:latin typeface="Baskerville"/>
                <a:cs typeface="Baskerville"/>
              </a:rPr>
              <a:t>are </a:t>
            </a:r>
            <a:r>
              <a:rPr lang="en-US" dirty="0">
                <a:latin typeface="Baskerville"/>
                <a:cs typeface="Baskerville"/>
              </a:rPr>
              <a:t>vital </a:t>
            </a:r>
            <a:r>
              <a:rPr lang="en-US" dirty="0" smtClean="0">
                <a:latin typeface="Baskerville"/>
                <a:cs typeface="Baskerville"/>
              </a:rPr>
              <a:t>in </a:t>
            </a:r>
            <a:r>
              <a:rPr lang="en-US" dirty="0" smtClean="0">
                <a:latin typeface="Baskerville"/>
                <a:cs typeface="Baskerville"/>
              </a:rPr>
              <a:t>job </a:t>
            </a:r>
            <a:r>
              <a:rPr lang="en-US" dirty="0">
                <a:latin typeface="Baskerville"/>
                <a:cs typeface="Baskerville"/>
              </a:rPr>
              <a:t>market </a:t>
            </a:r>
            <a:r>
              <a:rPr lang="en-US" dirty="0" smtClean="0">
                <a:latin typeface="Baskerville"/>
                <a:cs typeface="Baskerville"/>
              </a:rPr>
              <a:t>not taught </a:t>
            </a:r>
            <a:r>
              <a:rPr lang="en-US" dirty="0">
                <a:latin typeface="Baskerville"/>
                <a:cs typeface="Baskerville"/>
              </a:rPr>
              <a:t>in secondary schools or </a:t>
            </a:r>
            <a:r>
              <a:rPr lang="en-US" dirty="0" smtClean="0">
                <a:latin typeface="Baskerville"/>
                <a:cs typeface="Baskerville"/>
              </a:rPr>
              <a:t>universities. </a:t>
            </a:r>
          </a:p>
        </p:txBody>
      </p:sp>
    </p:spTree>
    <p:extLst>
      <p:ext uri="{BB962C8B-B14F-4D97-AF65-F5344CB8AC3E}">
        <p14:creationId xmlns:p14="http://schemas.microsoft.com/office/powerpoint/2010/main" val="380073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>
                <a:latin typeface="Times New Roman"/>
                <a:cs typeface="Times New Roman"/>
              </a:rPr>
              <a:t>TouchStone Leaders</a:t>
            </a:r>
            <a:r>
              <a:rPr lang="en-US" sz="2200" b="1" dirty="0">
                <a:latin typeface="Times New Roman"/>
                <a:cs typeface="Times New Roman"/>
              </a:rPr>
              <a:t/>
            </a:r>
            <a:br>
              <a:rPr lang="en-US" sz="2200" b="1" dirty="0">
                <a:latin typeface="Times New Roman"/>
                <a:cs typeface="Times New Roman"/>
              </a:rPr>
            </a:br>
            <a:r>
              <a:rPr lang="en-US" sz="2200" b="1" dirty="0">
                <a:latin typeface="Times New Roman"/>
                <a:cs typeface="Times New Roman"/>
              </a:rPr>
              <a:t>Interactive Educational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419352"/>
            <a:ext cx="6995160" cy="3386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400" b="1" dirty="0"/>
          </a:p>
          <a:p>
            <a:pPr>
              <a:lnSpc>
                <a:spcPct val="70000"/>
              </a:lnSpc>
            </a:pPr>
            <a:r>
              <a:rPr lang="en-US" sz="4400" b="1" dirty="0">
                <a:latin typeface="Baskerville"/>
                <a:cs typeface="Baskerville"/>
              </a:rPr>
              <a:t>Emerging Leaders Train-The-Trainer Model</a:t>
            </a:r>
          </a:p>
          <a:p>
            <a:pPr>
              <a:lnSpc>
                <a:spcPct val="70000"/>
              </a:lnSpc>
            </a:pPr>
            <a:r>
              <a:rPr lang="en-US" sz="4400" b="1" dirty="0">
                <a:latin typeface="Baskerville"/>
                <a:cs typeface="Baskerville"/>
              </a:rPr>
              <a:t>Hero of the Month: Education Curriculum</a:t>
            </a:r>
          </a:p>
          <a:p>
            <a:pPr>
              <a:lnSpc>
                <a:spcPct val="70000"/>
              </a:lnSpc>
            </a:pPr>
            <a:r>
              <a:rPr lang="en-US" sz="4400" b="1" dirty="0">
                <a:latin typeface="Baskerville"/>
                <a:cs typeface="Baskerville"/>
              </a:rPr>
              <a:t>E-Mentoring: People solving local &amp; global challenges</a:t>
            </a:r>
          </a:p>
          <a:p>
            <a:pPr>
              <a:lnSpc>
                <a:spcPct val="70000"/>
              </a:lnSpc>
            </a:pPr>
            <a:r>
              <a:rPr lang="en-US" sz="4400" b="1" dirty="0">
                <a:latin typeface="Baskerville"/>
                <a:cs typeface="Baskerville"/>
              </a:rPr>
              <a:t>Social Entrepreneurs Projects &amp; Fund</a:t>
            </a:r>
          </a:p>
          <a:p>
            <a:pPr>
              <a:lnSpc>
                <a:spcPct val="70000"/>
              </a:lnSpc>
            </a:pPr>
            <a:r>
              <a:rPr lang="en-US" sz="4400" b="1" dirty="0">
                <a:latin typeface="Baskerville"/>
                <a:cs typeface="Baskerville"/>
              </a:rPr>
              <a:t>Web Events: Dialogues with global Emerging Leaders </a:t>
            </a:r>
          </a:p>
          <a:p>
            <a:pPr>
              <a:lnSpc>
                <a:spcPct val="70000"/>
              </a:lnSpc>
            </a:pPr>
            <a:r>
              <a:rPr lang="en-US" sz="4400" b="1" dirty="0">
                <a:latin typeface="Baskerville"/>
                <a:cs typeface="Baskerville"/>
              </a:rPr>
              <a:t>Action Think Tank: global resource links leaders</a:t>
            </a:r>
          </a:p>
          <a:p>
            <a:pPr>
              <a:lnSpc>
                <a:spcPct val="70000"/>
              </a:lnSpc>
            </a:pPr>
            <a:r>
              <a:rPr lang="en-US" sz="4400" b="1" dirty="0">
                <a:latin typeface="Baskerville"/>
                <a:cs typeface="Baskerville"/>
              </a:rPr>
              <a:t>Project-Based Learning/Community Planning </a:t>
            </a:r>
          </a:p>
          <a:p>
            <a:pPr>
              <a:lnSpc>
                <a:spcPct val="70000"/>
              </a:lnSpc>
            </a:pPr>
            <a:r>
              <a:rPr lang="en-US" sz="4400" b="1" dirty="0">
                <a:latin typeface="Baskerville"/>
                <a:cs typeface="Baskerville"/>
              </a:rPr>
              <a:t>Smart Card Accessibility</a:t>
            </a:r>
          </a:p>
          <a:p>
            <a:pPr>
              <a:lnSpc>
                <a:spcPct val="70000"/>
              </a:lnSpc>
            </a:pPr>
            <a:r>
              <a:rPr lang="en-US" sz="4400" b="1" dirty="0">
                <a:latin typeface="Baskerville"/>
                <a:cs typeface="Baskerville"/>
              </a:rPr>
              <a:t>Call-to-Action: linked with TV, radio &amp; print media</a:t>
            </a:r>
          </a:p>
          <a:p>
            <a:endParaRPr lang="en-US" sz="32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b="1" dirty="0"/>
              <a:t>By collaborating with our team of pioneers in education and international development </a:t>
            </a:r>
            <a:r>
              <a:rPr lang="en-US" dirty="0"/>
              <a:t>with Internet and new media, we will strengthen capacity building training, increase our ability to </a:t>
            </a:r>
            <a:r>
              <a:rPr lang="en-US" b="1" dirty="0"/>
              <a:t>develop partnership projects </a:t>
            </a:r>
            <a:r>
              <a:rPr lang="en-US" dirty="0"/>
              <a:t>and create </a:t>
            </a:r>
            <a:r>
              <a:rPr lang="en-US" b="1" dirty="0"/>
              <a:t>online action learning communities </a:t>
            </a:r>
            <a:r>
              <a:rPr lang="en-US" dirty="0"/>
              <a:t>with socially positive projects.  We will develop self-evaluation measurement tools with built-in checkpoint surveys that re-enforce learning and provide continual process improvement in preparing future leaders. </a:t>
            </a:r>
          </a:p>
          <a:p>
            <a:endParaRPr lang="en-US" sz="3200" dirty="0"/>
          </a:p>
          <a:p>
            <a:endParaRPr lang="en-US" sz="3400" dirty="0"/>
          </a:p>
          <a:p>
            <a:endParaRPr lang="en-US" sz="3400" dirty="0"/>
          </a:p>
          <a:p>
            <a:endParaRPr lang="en-US" sz="3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SLI 2014.2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0" y="223520"/>
            <a:ext cx="1165860" cy="9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smtClean="0">
                <a:latin typeface="Times New Roman"/>
                <a:cs typeface="Times New Roman"/>
              </a:rPr>
              <a:t>TouchStone Leaders Platform </a:t>
            </a:r>
            <a:r>
              <a:rPr lang="en-US" sz="1900" b="1" dirty="0">
                <a:latin typeface="Times New Roman"/>
                <a:cs typeface="Times New Roman"/>
              </a:rPr>
              <a:t/>
            </a:r>
            <a:br>
              <a:rPr lang="en-US" sz="1900" b="1" dirty="0">
                <a:latin typeface="Times New Roman"/>
                <a:cs typeface="Times New Roman"/>
              </a:rPr>
            </a:br>
            <a:r>
              <a:rPr lang="en-US" sz="2400" b="1" dirty="0" smtClean="0">
                <a:latin typeface="Times New Roman"/>
                <a:cs typeface="Times New Roman"/>
              </a:rPr>
              <a:t>Timeline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002780" cy="3416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800" b="1" dirty="0" smtClean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sz="4800" b="1" dirty="0" smtClean="0">
                <a:latin typeface="Baskerville"/>
                <a:cs typeface="Baskerville"/>
              </a:rPr>
              <a:t>2014: Design Thinking Hawaii = </a:t>
            </a:r>
            <a:r>
              <a:rPr lang="en-US" sz="4800" b="1" dirty="0" smtClean="0">
                <a:latin typeface="Baskerville"/>
                <a:cs typeface="Baskerville"/>
              </a:rPr>
              <a:t>Prototype </a:t>
            </a:r>
            <a:r>
              <a:rPr lang="en-US" sz="4800" b="1" dirty="0">
                <a:latin typeface="Baskerville"/>
                <a:cs typeface="Baskerville"/>
              </a:rPr>
              <a:t>u</a:t>
            </a:r>
            <a:r>
              <a:rPr lang="en-US" sz="4800" b="1" dirty="0" smtClean="0">
                <a:latin typeface="Baskerville"/>
                <a:cs typeface="Baskerville"/>
              </a:rPr>
              <a:t>ser groups </a:t>
            </a:r>
          </a:p>
          <a:p>
            <a:pPr marL="0" indent="0">
              <a:buNone/>
            </a:pPr>
            <a:r>
              <a:rPr lang="en-US" sz="4800" b="1" dirty="0" smtClean="0">
                <a:latin typeface="Baskerville"/>
                <a:cs typeface="Baskerville"/>
              </a:rPr>
              <a:t>2015</a:t>
            </a:r>
            <a:r>
              <a:rPr lang="en-US" sz="4800" b="1" dirty="0" smtClean="0">
                <a:latin typeface="Baskerville"/>
                <a:cs typeface="Baskerville"/>
              </a:rPr>
              <a:t>: Summit Prototype with Emerging Leaders + Design Weekend </a:t>
            </a:r>
          </a:p>
          <a:p>
            <a:pPr marL="0" indent="0">
              <a:buNone/>
            </a:pPr>
            <a:r>
              <a:rPr lang="en-US" sz="4800" b="1" dirty="0" smtClean="0">
                <a:latin typeface="Baskerville"/>
                <a:cs typeface="Baskerville"/>
              </a:rPr>
              <a:t>2016:  Build Platform in the Philippines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800" b="1" dirty="0" smtClean="0">
                <a:latin typeface="Baskerville"/>
                <a:cs typeface="Baskerville"/>
              </a:rPr>
              <a:t>• East Meets West Conference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800" b="1" dirty="0" smtClean="0">
                <a:latin typeface="Baskerville"/>
                <a:cs typeface="Baskerville"/>
              </a:rPr>
              <a:t>• BETA Sites Interactive </a:t>
            </a:r>
            <a:r>
              <a:rPr lang="en-US" sz="4800" b="1" dirty="0">
                <a:latin typeface="Baskerville"/>
                <a:cs typeface="Baskerville"/>
              </a:rPr>
              <a:t>Training Emerging Leaders for Summit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800" b="1" dirty="0">
                <a:latin typeface="Baskerville"/>
                <a:cs typeface="Baskerville"/>
              </a:rPr>
              <a:t>• </a:t>
            </a:r>
            <a:r>
              <a:rPr lang="en-US" sz="4800" b="1" dirty="0" smtClean="0">
                <a:latin typeface="Baskerville"/>
                <a:cs typeface="Baskerville"/>
              </a:rPr>
              <a:t>Certificate </a:t>
            </a:r>
            <a:r>
              <a:rPr lang="en-US" sz="4800" b="1" dirty="0" smtClean="0">
                <a:latin typeface="Baskerville"/>
                <a:cs typeface="Baskerville"/>
              </a:rPr>
              <a:t>Program</a:t>
            </a:r>
            <a:r>
              <a:rPr lang="en-US" sz="4800" b="1" dirty="0">
                <a:latin typeface="Baskerville"/>
                <a:cs typeface="Baskerville"/>
              </a:rPr>
              <a:t> </a:t>
            </a:r>
            <a:r>
              <a:rPr lang="en-US" sz="4800" b="1" dirty="0" smtClean="0">
                <a:latin typeface="Baskerville"/>
                <a:cs typeface="Baskerville"/>
              </a:rPr>
              <a:t>begins 12</a:t>
            </a:r>
            <a:r>
              <a:rPr lang="en-US" sz="4800" b="1" baseline="30000" dirty="0" smtClean="0">
                <a:latin typeface="Baskerville"/>
                <a:cs typeface="Baskerville"/>
              </a:rPr>
              <a:t>th</a:t>
            </a:r>
            <a:r>
              <a:rPr lang="en-US" sz="4800" b="1" dirty="0" smtClean="0">
                <a:latin typeface="Baskerville"/>
                <a:cs typeface="Baskerville"/>
              </a:rPr>
              <a:t> </a:t>
            </a:r>
            <a:r>
              <a:rPr lang="en-US" sz="4800" b="1" dirty="0">
                <a:latin typeface="Baskerville"/>
                <a:cs typeface="Baskerville"/>
              </a:rPr>
              <a:t>Youth Leadership Summit for Sustainable </a:t>
            </a:r>
            <a:r>
              <a:rPr lang="en-US" sz="4800" b="1" dirty="0" smtClean="0">
                <a:latin typeface="Baskerville"/>
                <a:cs typeface="Baskerville"/>
              </a:rPr>
              <a:t>Development</a:t>
            </a:r>
            <a:endParaRPr lang="en-US" sz="4800" b="1" dirty="0">
              <a:latin typeface="Baskerville"/>
              <a:cs typeface="Baskerville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4800" b="1" dirty="0">
                <a:latin typeface="Baskerville"/>
                <a:cs typeface="Baskerville"/>
              </a:rPr>
              <a:t>• </a:t>
            </a:r>
            <a:r>
              <a:rPr lang="en-US" sz="4800" b="1" dirty="0" smtClean="0">
                <a:latin typeface="Baskerville"/>
                <a:cs typeface="Baskerville"/>
              </a:rPr>
              <a:t>Hawaii, Holyoke, India, Martha’s Vineyard, Philippines, Puerto Rico</a:t>
            </a:r>
            <a:endParaRPr lang="en-US" sz="4800" b="1" dirty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sz="4800" b="1" dirty="0" smtClean="0">
                <a:latin typeface="Baskerville"/>
                <a:cs typeface="Baskerville"/>
              </a:rPr>
              <a:t>2017: 1</a:t>
            </a:r>
            <a:r>
              <a:rPr lang="en-US" sz="4800" b="1" baseline="30000" dirty="0" smtClean="0">
                <a:latin typeface="Baskerville"/>
                <a:cs typeface="Baskerville"/>
              </a:rPr>
              <a:t>st</a:t>
            </a:r>
            <a:r>
              <a:rPr lang="en-US" sz="4800" b="1" dirty="0" smtClean="0">
                <a:latin typeface="Baskerville"/>
                <a:cs typeface="Baskerville"/>
              </a:rPr>
              <a:t> Cohort receives Certificate </a:t>
            </a:r>
            <a:endParaRPr lang="en-US" sz="4800" b="1" dirty="0">
              <a:latin typeface="Baskerville"/>
              <a:cs typeface="Baskerville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4800" b="1" dirty="0" smtClean="0">
                <a:latin typeface="Baskerville"/>
                <a:cs typeface="Baskerville"/>
              </a:rPr>
              <a:t>2018: Develop </a:t>
            </a:r>
            <a:r>
              <a:rPr lang="en-US" sz="4800" b="1" dirty="0">
                <a:latin typeface="Baskerville"/>
                <a:cs typeface="Baskerville"/>
              </a:rPr>
              <a:t>chapters with some </a:t>
            </a:r>
            <a:r>
              <a:rPr lang="en-US" sz="4800" b="1" dirty="0" smtClean="0">
                <a:latin typeface="Baskerville"/>
                <a:cs typeface="Baskerville"/>
              </a:rPr>
              <a:t>of </a:t>
            </a:r>
            <a:r>
              <a:rPr lang="en-US" sz="4800" b="1" dirty="0">
                <a:latin typeface="Baskerville"/>
                <a:cs typeface="Baskerville"/>
              </a:rPr>
              <a:t>120 communities globally</a:t>
            </a:r>
          </a:p>
          <a:p>
            <a:pPr marL="0" indent="0">
              <a:lnSpc>
                <a:spcPct val="70000"/>
              </a:lnSpc>
              <a:buNone/>
            </a:pPr>
            <a:endParaRPr lang="en-US" sz="1000" b="1" dirty="0">
              <a:latin typeface="Times New Roman"/>
              <a:cs typeface="Times New Roman"/>
            </a:endParaRPr>
          </a:p>
          <a:p>
            <a:endParaRPr lang="en-US" sz="1500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SSLI 2015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197299" cy="10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7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>
                <a:latin typeface="Baskerville"/>
                <a:cs typeface="Baskerville"/>
              </a:rPr>
              <a:t>TouchStone Leaders</a:t>
            </a:r>
            <a:br>
              <a:rPr lang="en-US" sz="3200" b="1" dirty="0" smtClean="0">
                <a:latin typeface="Baskerville"/>
                <a:cs typeface="Baskerville"/>
              </a:rPr>
            </a:br>
            <a:r>
              <a:rPr lang="en-US" sz="2400" b="1" dirty="0" smtClean="0">
                <a:latin typeface="Baskerville"/>
                <a:cs typeface="Baskerville"/>
              </a:rPr>
              <a:t>Partnership Opportunities</a:t>
            </a:r>
            <a:endParaRPr lang="en-US" sz="2400" b="1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sz="1800" b="1" dirty="0" smtClean="0">
                <a:latin typeface="Baskerville"/>
                <a:cs typeface="Baskerville"/>
              </a:rPr>
              <a:t>• Partners for Certification Program</a:t>
            </a:r>
          </a:p>
          <a:p>
            <a:pPr marL="0" indent="0">
              <a:buNone/>
            </a:pPr>
            <a:r>
              <a:rPr lang="en-US" sz="1800" dirty="0" smtClean="0">
                <a:latin typeface="Baskerville"/>
                <a:cs typeface="Baskerville"/>
              </a:rPr>
              <a:t>• Grants</a:t>
            </a:r>
            <a:r>
              <a:rPr lang="en-US" sz="1800" dirty="0">
                <a:latin typeface="Baskerville"/>
                <a:cs typeface="Baskerville"/>
              </a:rPr>
              <a:t>/impact investors/seed </a:t>
            </a:r>
            <a:r>
              <a:rPr lang="en-US" sz="1800" dirty="0" smtClean="0">
                <a:latin typeface="Baskerville"/>
                <a:cs typeface="Baskerville"/>
              </a:rPr>
              <a:t>capitol </a:t>
            </a:r>
            <a:r>
              <a:rPr lang="en-US" sz="1800" dirty="0">
                <a:latin typeface="Baskerville"/>
                <a:cs typeface="Baskerville"/>
              </a:rPr>
              <a:t>to </a:t>
            </a:r>
            <a:r>
              <a:rPr lang="en-US" sz="1800" b="1" dirty="0">
                <a:latin typeface="Baskerville"/>
                <a:cs typeface="Baskerville"/>
              </a:rPr>
              <a:t>take MVP to scale</a:t>
            </a:r>
            <a:r>
              <a:rPr lang="en-US" sz="1800" dirty="0">
                <a:latin typeface="Baskerville"/>
                <a:cs typeface="Baskerville"/>
              </a:rPr>
              <a:t>. </a:t>
            </a:r>
            <a:r>
              <a:rPr lang="en-US" sz="1800" dirty="0" smtClean="0">
                <a:latin typeface="Baskerville"/>
                <a:cs typeface="Baskerville"/>
              </a:rPr>
              <a:t> </a:t>
            </a:r>
          </a:p>
          <a:p>
            <a:pPr marL="0" indent="0" algn="ctr">
              <a:buNone/>
            </a:pPr>
            <a:endParaRPr lang="en-US" sz="1800" b="1" dirty="0">
              <a:latin typeface="Baskerville"/>
              <a:cs typeface="Baskerville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Baskerville"/>
                <a:cs typeface="Baskerville"/>
              </a:rPr>
              <a:t>Stone Soup Leadership Institute</a:t>
            </a:r>
            <a:endParaRPr lang="en-US" b="1" dirty="0" smtClean="0">
              <a:latin typeface="Baskerville"/>
              <a:cs typeface="Baskerville"/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latin typeface="Baskerville"/>
                <a:cs typeface="Baskerville"/>
                <a:hlinkClick r:id="rId2"/>
              </a:rPr>
              <a:t>soup4worldinstitute@gmail.com</a:t>
            </a:r>
            <a:r>
              <a:rPr lang="en-US" dirty="0" smtClean="0">
                <a:latin typeface="Baskerville"/>
                <a:cs typeface="Baskerville"/>
              </a:rPr>
              <a:t> </a:t>
            </a:r>
          </a:p>
          <a:p>
            <a:pPr marL="0" indent="0" algn="ctr">
              <a:buNone/>
            </a:pP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3938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		</a:t>
            </a:r>
            <a:r>
              <a:rPr lang="en-US" sz="2500" b="1" dirty="0">
                <a:latin typeface="Times New Roman"/>
                <a:cs typeface="Times New Roman"/>
              </a:rPr>
              <a:t>The Stone Soup Leadership Institute</a:t>
            </a:r>
            <a:br>
              <a:rPr lang="en-US" sz="2500" b="1" dirty="0">
                <a:latin typeface="Times New Roman"/>
                <a:cs typeface="Times New Roman"/>
              </a:rPr>
            </a:br>
            <a:r>
              <a:rPr lang="en-US" sz="2500" b="1" dirty="0">
                <a:latin typeface="Times New Roman"/>
                <a:cs typeface="Times New Roman"/>
              </a:rPr>
              <a:t> Company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marL="0" indent="0" algn="ctr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sz="4400" b="1" i="1" dirty="0">
                <a:latin typeface="Baskerville"/>
                <a:cs typeface="Baskerville"/>
              </a:rPr>
              <a:t>Stone Soup for the World: Life-Changing Stories of Everyday Heroes</a:t>
            </a:r>
            <a:r>
              <a:rPr lang="en-US" sz="4400" i="1" dirty="0">
                <a:latin typeface="Baskerville"/>
                <a:cs typeface="Baskerville"/>
              </a:rPr>
              <a:t>  </a:t>
            </a:r>
          </a:p>
          <a:p>
            <a:pPr marL="0" indent="0" algn="ctr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sz="4400" dirty="0">
                <a:latin typeface="Baskerville"/>
                <a:cs typeface="Baskerville"/>
              </a:rPr>
              <a:t>	 “</a:t>
            </a:r>
            <a:r>
              <a:rPr lang="en-US" sz="4400" b="1" dirty="0">
                <a:latin typeface="Baskerville"/>
                <a:cs typeface="Baskerville"/>
              </a:rPr>
              <a:t>handbook for humanitarians</a:t>
            </a:r>
            <a:r>
              <a:rPr lang="en-US" sz="4400" dirty="0">
                <a:latin typeface="Baskerville"/>
                <a:cs typeface="Baskerville"/>
              </a:rPr>
              <a:t>” and “</a:t>
            </a:r>
            <a:r>
              <a:rPr lang="en-US" sz="4400" b="1" dirty="0">
                <a:latin typeface="Baskerville"/>
                <a:cs typeface="Baskerville"/>
              </a:rPr>
              <a:t>a blueprint for building a better world</a:t>
            </a:r>
            <a:r>
              <a:rPr lang="en-US" sz="4400" dirty="0">
                <a:latin typeface="Baskerville"/>
                <a:cs typeface="Baskerville"/>
              </a:rPr>
              <a:t>.”  </a:t>
            </a:r>
            <a:endParaRPr lang="en-US" sz="4400" dirty="0" smtClean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sz="4800" dirty="0" smtClean="0">
                <a:latin typeface="Baskerville"/>
                <a:cs typeface="Baskerville"/>
              </a:rPr>
              <a:t>Founded </a:t>
            </a:r>
            <a:r>
              <a:rPr lang="en-US" sz="4800" dirty="0">
                <a:latin typeface="Baskerville"/>
                <a:cs typeface="Baskerville"/>
              </a:rPr>
              <a:t>in 1997, the Stone Soup Leadership Institute collaborates with </a:t>
            </a:r>
            <a:r>
              <a:rPr lang="en-US" sz="4800" dirty="0" smtClean="0">
                <a:latin typeface="Baskerville"/>
                <a:cs typeface="Baskerville"/>
              </a:rPr>
              <a:t>organizations </a:t>
            </a:r>
            <a:r>
              <a:rPr lang="en-US" sz="4800" dirty="0">
                <a:latin typeface="Baskerville"/>
                <a:cs typeface="Baskerville"/>
              </a:rPr>
              <a:t>and companies to develop public/private partnerships that build healthier communities and a sustainable world. </a:t>
            </a:r>
            <a:endParaRPr lang="en-US" sz="4800" i="1" dirty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sz="4800" b="1" dirty="0" smtClean="0">
                <a:latin typeface="Baskerville"/>
                <a:cs typeface="Baskerville"/>
              </a:rPr>
              <a:t>The </a:t>
            </a:r>
            <a:r>
              <a:rPr lang="en-US" sz="4800" b="1" dirty="0">
                <a:latin typeface="Baskerville"/>
                <a:cs typeface="Baskerville"/>
              </a:rPr>
              <a:t>Institute’s Educational Curriculum </a:t>
            </a:r>
            <a:r>
              <a:rPr lang="en-US" sz="4800" dirty="0">
                <a:latin typeface="Baskerville"/>
                <a:cs typeface="Baskerville"/>
              </a:rPr>
              <a:t>is a flagship bi-lingual (</a:t>
            </a:r>
            <a:r>
              <a:rPr lang="en-US" sz="4800" b="1" i="1" dirty="0">
                <a:latin typeface="Baskerville"/>
                <a:cs typeface="Baskerville"/>
              </a:rPr>
              <a:t>Pan Y Vino Para El Camino</a:t>
            </a:r>
            <a:r>
              <a:rPr lang="en-US" sz="4800" dirty="0">
                <a:latin typeface="Baskerville"/>
                <a:cs typeface="Baskerville"/>
              </a:rPr>
              <a:t>) service-learning program harnesses the energy, enthusiasm, idealism of emerging leaders with timely tools – using a values-oriented, multidisciplinary approach teaching process-oriented critical thinking skills; makes learning meaningful to multicultural students; enhances language arts, civics &amp; social studies; engages students in citizenship and leadership. </a:t>
            </a:r>
          </a:p>
          <a:p>
            <a:pPr marL="0" indent="0">
              <a:buNone/>
            </a:pPr>
            <a:r>
              <a:rPr lang="en-US" sz="4800" dirty="0" smtClean="0">
                <a:latin typeface="Baskerville"/>
                <a:cs typeface="Baskerville"/>
              </a:rPr>
              <a:t>For </a:t>
            </a:r>
            <a:r>
              <a:rPr lang="en-US" sz="4800" dirty="0">
                <a:latin typeface="Baskerville"/>
                <a:cs typeface="Baskerville"/>
              </a:rPr>
              <a:t>the last </a:t>
            </a:r>
            <a:r>
              <a:rPr lang="en-US" sz="4800" dirty="0" smtClean="0">
                <a:latin typeface="Baskerville"/>
                <a:cs typeface="Baskerville"/>
              </a:rPr>
              <a:t>20</a:t>
            </a:r>
            <a:r>
              <a:rPr lang="en-US" sz="4800" dirty="0" smtClean="0">
                <a:latin typeface="Baskerville"/>
                <a:cs typeface="Baskerville"/>
              </a:rPr>
              <a:t> </a:t>
            </a:r>
            <a:r>
              <a:rPr lang="en-US" sz="4800" dirty="0">
                <a:latin typeface="Baskerville"/>
                <a:cs typeface="Baskerville"/>
              </a:rPr>
              <a:t>years the Institute has been turning hope into action -- from Stone Soup gatherings to a best-selling book and Educational Curriculum; from national grassroots educational campaigns to celebrity events honoring local heroes; from training teachers to organizing community initiatives; from empowering multicultural youth in a four-year demonstration project to developing innovative island and rural initiatives on 7 island in 2 countries and several inner cities and eight communities</a:t>
            </a:r>
            <a:r>
              <a:rPr lang="en-US" sz="4800" dirty="0">
                <a:latin typeface="Baskerville"/>
                <a:cs typeface="Baskerville"/>
              </a:rPr>
              <a:t>. The Institute’s </a:t>
            </a:r>
            <a:r>
              <a:rPr lang="en-US" sz="4800" b="1" dirty="0">
                <a:latin typeface="Baskerville"/>
                <a:cs typeface="Baskerville"/>
              </a:rPr>
              <a:t>Emerging Leaders Train-The-Trainer Model </a:t>
            </a:r>
            <a:r>
              <a:rPr lang="en-US" sz="4800" dirty="0" smtClean="0">
                <a:latin typeface="Baskerville"/>
                <a:cs typeface="Baskerville"/>
              </a:rPr>
              <a:t>is a </a:t>
            </a:r>
            <a:r>
              <a:rPr lang="en-US" sz="4800" dirty="0">
                <a:latin typeface="Baskerville"/>
                <a:cs typeface="Baskerville"/>
              </a:rPr>
              <a:t>unique model impacting lives of young people in island, rural and urban communities; trying desperately to make a difference, to change their lives &amp; their world. </a:t>
            </a:r>
            <a:endParaRPr lang="en-US" sz="4800" dirty="0">
              <a:latin typeface="Baskerville"/>
              <a:cs typeface="Baskerville"/>
            </a:endParaRPr>
          </a:p>
          <a:p>
            <a:endParaRPr lang="en-US" sz="4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4400" dirty="0">
                <a:latin typeface="Times New Roman"/>
                <a:cs typeface="Times New Roman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 descr="SSLI 2014.2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1" y="335281"/>
            <a:ext cx="1197299" cy="10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8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600" b="1" dirty="0">
                <a:latin typeface="Times New Roman"/>
                <a:cs typeface="Times New Roman"/>
              </a:rPr>
              <a:t>The Stone Soup Leadership Institute </a:t>
            </a:r>
            <a:br>
              <a:rPr lang="en-US" sz="1600" b="1" dirty="0">
                <a:latin typeface="Times New Roman"/>
                <a:cs typeface="Times New Roman"/>
              </a:rPr>
            </a:br>
            <a:r>
              <a:rPr lang="en-US" sz="1600" b="1" dirty="0">
                <a:latin typeface="Times New Roman"/>
                <a:cs typeface="Times New Roman"/>
              </a:rPr>
              <a:t>Global </a:t>
            </a:r>
            <a:r>
              <a:rPr lang="en-US" sz="1600" b="1" dirty="0" smtClean="0">
                <a:latin typeface="Times New Roman"/>
                <a:cs typeface="Times New Roman"/>
              </a:rPr>
              <a:t>Leadership Community 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i="1" dirty="0">
                <a:latin typeface="Baskerville"/>
                <a:cs typeface="Baskerville"/>
              </a:rPr>
              <a:t>Stone Soup for the World: Life-Changing Stories of Everyday Heroes</a:t>
            </a:r>
          </a:p>
          <a:p>
            <a:pPr marL="0" indent="0" algn="ctr">
              <a:buNone/>
            </a:pPr>
            <a:r>
              <a:rPr lang="en-US" sz="4800" b="1" i="1" dirty="0">
                <a:latin typeface="Baskerville"/>
                <a:cs typeface="Baskerville"/>
              </a:rPr>
              <a:t> is a blueprint for building a better world</a:t>
            </a:r>
            <a:r>
              <a:rPr lang="en-US" sz="4800" b="1" i="1" dirty="0" smtClean="0">
                <a:latin typeface="Baskerville"/>
                <a:cs typeface="Baskerville"/>
              </a:rPr>
              <a:t>.</a:t>
            </a:r>
            <a:endParaRPr lang="en-US" sz="4800" i="1" dirty="0">
              <a:latin typeface="Baskerville"/>
              <a:cs typeface="Baskerville"/>
            </a:endParaRPr>
          </a:p>
          <a:p>
            <a:pPr marL="0" indent="0" algn="ctr">
              <a:buNone/>
            </a:pPr>
            <a:r>
              <a:rPr lang="en-US" sz="4800" i="1" dirty="0">
                <a:solidFill>
                  <a:srgbClr val="000000"/>
                </a:solidFill>
                <a:latin typeface="Baskerville"/>
                <a:cs typeface="Baskerville"/>
              </a:rPr>
              <a:t>In the last century we’ve shown the world how 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rgbClr val="000000"/>
                </a:solidFill>
                <a:latin typeface="Baskerville"/>
                <a:cs typeface="Baskerville"/>
              </a:rPr>
              <a:t>we can attack and solve perplexing problems with technology.  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rgbClr val="000000"/>
                </a:solidFill>
                <a:latin typeface="Baskerville"/>
                <a:cs typeface="Baskerville"/>
              </a:rPr>
              <a:t>Imagine if we were to apply that same intellectual power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rgbClr val="000000"/>
                </a:solidFill>
                <a:latin typeface="Baskerville"/>
                <a:cs typeface="Baskerville"/>
              </a:rPr>
              <a:t> to solving the greatest problems the world faces.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rgbClr val="000000"/>
                </a:solidFill>
                <a:latin typeface="Baskerville"/>
                <a:cs typeface="Baskerville"/>
              </a:rPr>
              <a:t>  Now is a good time to launch a bold new global initiative.  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rgbClr val="000000"/>
                </a:solidFill>
                <a:latin typeface="Baskerville"/>
                <a:cs typeface="Baskerville"/>
              </a:rPr>
              <a:t>This could be our version of the putting a man on the moon. 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000000"/>
                </a:solidFill>
                <a:latin typeface="Baskerville"/>
                <a:cs typeface="Baskerville"/>
              </a:rPr>
              <a:t>It's time to take action -- and chart the course for our future.	</a:t>
            </a:r>
            <a:endParaRPr lang="en-US" sz="4800" b="1" i="1" dirty="0">
              <a:latin typeface="Baskerville"/>
              <a:cs typeface="Baskerville"/>
            </a:endParaRPr>
          </a:p>
          <a:p>
            <a:pPr marL="0" indent="0" algn="ctr">
              <a:buNone/>
            </a:pPr>
            <a:r>
              <a:rPr lang="en-US" sz="4800" b="1" dirty="0">
                <a:latin typeface="Baskerville"/>
                <a:cs typeface="Baskerville"/>
              </a:rPr>
              <a:t>Walter Cronkite</a:t>
            </a:r>
          </a:p>
          <a:p>
            <a:pPr marL="0" indent="0" algn="ctr">
              <a:buNone/>
            </a:pPr>
            <a:r>
              <a:rPr lang="en-US" sz="4800" b="1" dirty="0">
                <a:latin typeface="Baskerville"/>
                <a:cs typeface="Baskerville"/>
              </a:rPr>
              <a:t>Chairman Emeritus</a:t>
            </a:r>
          </a:p>
          <a:p>
            <a:pPr marL="0" indent="0" algn="ctr">
              <a:buNone/>
            </a:pPr>
            <a:endParaRPr lang="en-US" b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/>
                <a:cs typeface="Times New Roman"/>
              </a:rPr>
              <a:t>_______</a:t>
            </a:r>
          </a:p>
          <a:p>
            <a:pPr marL="0" indent="0" algn="ctr">
              <a:buNone/>
            </a:pPr>
            <a:r>
              <a:rPr lang="en-US" sz="2200" b="1" dirty="0"/>
              <a:t>Imagine what could happen if </a:t>
            </a:r>
          </a:p>
          <a:p>
            <a:pPr marL="0" indent="0" algn="ctr">
              <a:buNone/>
            </a:pPr>
            <a:r>
              <a:rPr lang="en-US" sz="2200" b="1" dirty="0"/>
              <a:t>we worked with the emerging leaders</a:t>
            </a:r>
          </a:p>
          <a:p>
            <a:pPr marL="0" indent="0" algn="ctr">
              <a:buNone/>
            </a:pPr>
            <a:r>
              <a:rPr lang="en-US" sz="2200" b="1" dirty="0"/>
              <a:t> to build a new world.</a:t>
            </a:r>
          </a:p>
          <a:p>
            <a:pPr marL="0" indent="0" algn="ctr">
              <a:buNone/>
            </a:pPr>
            <a:endParaRPr lang="en-US" b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SSLI WC ML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01" b="5601"/>
          <a:stretch>
            <a:fillRect/>
          </a:stretch>
        </p:blipFill>
        <p:spPr/>
      </p:pic>
      <p:pic>
        <p:nvPicPr>
          <p:cNvPr id="5" name="Picture 4" descr="SSLI 2014.2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1" y="391161"/>
            <a:ext cx="1197299" cy="10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Baskerville"/>
                <a:cs typeface="Baskerville"/>
              </a:rPr>
              <a:t>TouchStone Leaders</a:t>
            </a:r>
            <a:br>
              <a:rPr lang="en-US" sz="2800" b="1" dirty="0" smtClean="0">
                <a:latin typeface="Baskerville"/>
                <a:cs typeface="Baskerville"/>
              </a:rPr>
            </a:br>
            <a:r>
              <a:rPr lang="en-US" sz="2800" b="1" dirty="0" smtClean="0">
                <a:latin typeface="Baskerville"/>
                <a:cs typeface="Baskerville"/>
              </a:rPr>
              <a:t>Our Vision</a:t>
            </a:r>
            <a:endParaRPr lang="en-US" sz="2800" b="1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500" dirty="0" smtClean="0">
                <a:latin typeface="Baskerville"/>
                <a:cs typeface="Baskerville"/>
              </a:rPr>
              <a:t>• State </a:t>
            </a:r>
            <a:r>
              <a:rPr lang="en-US" sz="1500" dirty="0">
                <a:latin typeface="Baskerville"/>
                <a:cs typeface="Baskerville"/>
              </a:rPr>
              <a:t>of the art educational Platform designed to support </a:t>
            </a:r>
            <a:r>
              <a:rPr lang="en-US" sz="1500" b="1" dirty="0">
                <a:latin typeface="Baskerville"/>
                <a:cs typeface="Baskerville"/>
              </a:rPr>
              <a:t>Emerging Leaders </a:t>
            </a:r>
            <a:r>
              <a:rPr lang="en-US" sz="1500" dirty="0">
                <a:latin typeface="Baskerville"/>
                <a:cs typeface="Baskerville"/>
              </a:rPr>
              <a:t>and </a:t>
            </a:r>
            <a:r>
              <a:rPr lang="en-US" sz="1500" b="1" dirty="0">
                <a:latin typeface="Baskerville"/>
                <a:cs typeface="Baskerville"/>
              </a:rPr>
              <a:t>Youth Program Coordinators </a:t>
            </a:r>
            <a:r>
              <a:rPr lang="en-US" sz="1500" dirty="0">
                <a:latin typeface="Baskerville"/>
                <a:cs typeface="Baskerville"/>
              </a:rPr>
              <a:t>around the world. </a:t>
            </a:r>
            <a:endParaRPr lang="en-US" sz="1500" dirty="0" smtClean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sz="1500" dirty="0" smtClean="0">
                <a:latin typeface="Baskerville"/>
                <a:cs typeface="Baskerville"/>
              </a:rPr>
              <a:t>• Grounded </a:t>
            </a:r>
            <a:r>
              <a:rPr lang="en-US" sz="1500" dirty="0">
                <a:latin typeface="Baskerville"/>
                <a:cs typeface="Baskerville"/>
              </a:rPr>
              <a:t>in the Institute’s Education Curriculum, empowered by its innovative training, technologically connected, this </a:t>
            </a:r>
            <a:r>
              <a:rPr lang="en-US" sz="1500" b="1" dirty="0">
                <a:latin typeface="Baskerville"/>
                <a:cs typeface="Baskerville"/>
              </a:rPr>
              <a:t>Global Leadership Community </a:t>
            </a:r>
            <a:r>
              <a:rPr lang="en-US" sz="1500" dirty="0">
                <a:latin typeface="Baskerville"/>
                <a:cs typeface="Baskerville"/>
              </a:rPr>
              <a:t>catalyzes startup sustainability projects with major impact. </a:t>
            </a:r>
          </a:p>
          <a:p>
            <a:pPr marL="0" indent="0">
              <a:buNone/>
            </a:pPr>
            <a:r>
              <a:rPr lang="en-US" sz="1600" b="1" dirty="0" smtClean="0">
                <a:latin typeface="Baskerville"/>
                <a:cs typeface="Baskerville"/>
              </a:rPr>
              <a:t>• </a:t>
            </a:r>
            <a:r>
              <a:rPr lang="en-US" sz="1600" b="1" dirty="0">
                <a:latin typeface="Baskerville"/>
                <a:cs typeface="Baskerville"/>
              </a:rPr>
              <a:t>Spring 2016: </a:t>
            </a:r>
            <a:r>
              <a:rPr lang="en-US" sz="1600" b="1" dirty="0" smtClean="0">
                <a:latin typeface="Baskerville"/>
                <a:cs typeface="Baskerville"/>
              </a:rPr>
              <a:t>Prototype Courses with BETA Sites </a:t>
            </a:r>
          </a:p>
          <a:p>
            <a:pPr marL="0" indent="0">
              <a:buNone/>
            </a:pPr>
            <a:r>
              <a:rPr lang="en-US" sz="1600" b="1" dirty="0" smtClean="0">
                <a:latin typeface="Baskerville"/>
                <a:cs typeface="Baskerville"/>
              </a:rPr>
              <a:t>•</a:t>
            </a:r>
            <a:r>
              <a:rPr lang="en-US" sz="1600" b="1" dirty="0">
                <a:latin typeface="Baskerville"/>
                <a:cs typeface="Baskerville"/>
              </a:rPr>
              <a:t> </a:t>
            </a:r>
            <a:r>
              <a:rPr lang="en-US" sz="1600" b="1" dirty="0" smtClean="0">
                <a:latin typeface="Baskerville"/>
                <a:cs typeface="Baskerville"/>
              </a:rPr>
              <a:t>Summer 2016: </a:t>
            </a:r>
            <a:r>
              <a:rPr lang="en-US" sz="1600" b="1" dirty="0" smtClean="0">
                <a:latin typeface="Baskerville"/>
                <a:cs typeface="Baskerville"/>
              </a:rPr>
              <a:t>Launch Certificate Program</a:t>
            </a:r>
            <a:r>
              <a:rPr lang="en-US" sz="1600" dirty="0" smtClean="0">
                <a:latin typeface="Baskerville"/>
                <a:cs typeface="Baskerville"/>
              </a:rPr>
              <a:t> with 12</a:t>
            </a:r>
            <a:r>
              <a:rPr lang="en-US" sz="1600" baseline="30000" dirty="0" smtClean="0">
                <a:latin typeface="Baskerville"/>
                <a:cs typeface="Baskerville"/>
              </a:rPr>
              <a:t>th</a:t>
            </a:r>
            <a:r>
              <a:rPr lang="en-US" sz="1600" dirty="0" smtClean="0">
                <a:latin typeface="Baskerville"/>
                <a:cs typeface="Baskerville"/>
              </a:rPr>
              <a:t> Youth Leadership Summit for Sustainable Development</a:t>
            </a:r>
            <a:r>
              <a:rPr lang="en-US" sz="1600" b="1" dirty="0" smtClean="0">
                <a:latin typeface="Baskerville"/>
                <a:cs typeface="Baskerville"/>
              </a:rPr>
              <a:t>: </a:t>
            </a:r>
            <a:r>
              <a:rPr lang="en-US" sz="1600" dirty="0" smtClean="0">
                <a:latin typeface="Baskerville"/>
                <a:cs typeface="Baskerville"/>
              </a:rPr>
              <a:t>We </a:t>
            </a:r>
            <a:r>
              <a:rPr lang="en-US" sz="1600" dirty="0">
                <a:latin typeface="Baskerville"/>
                <a:cs typeface="Baskerville"/>
              </a:rPr>
              <a:t>are seeking strategic partners to maximize our 20-year investment to expand the </a:t>
            </a:r>
            <a:r>
              <a:rPr lang="en-US" sz="1600" b="1" dirty="0">
                <a:latin typeface="Baskerville"/>
                <a:cs typeface="Baskerville"/>
              </a:rPr>
              <a:t>TouchStone Leaders Platform</a:t>
            </a:r>
            <a:r>
              <a:rPr lang="en-US" sz="1600" dirty="0">
                <a:latin typeface="Baskerville"/>
                <a:cs typeface="Baskerville"/>
              </a:rPr>
              <a:t> so millions around the world will have access to our transformative programs.  </a:t>
            </a:r>
          </a:p>
          <a:p>
            <a:pPr marL="0" indent="0">
              <a:buNone/>
            </a:pPr>
            <a:r>
              <a:rPr lang="en-US" sz="1600" dirty="0">
                <a:latin typeface="Baskerville"/>
                <a:cs typeface="Baskerville"/>
              </a:rPr>
              <a:t>We seek grants/impact investors/seed capitol to </a:t>
            </a:r>
            <a:r>
              <a:rPr lang="en-US" sz="1600" b="1" dirty="0">
                <a:latin typeface="Baskerville"/>
                <a:cs typeface="Baskerville"/>
              </a:rPr>
              <a:t>take MVP to scale</a:t>
            </a:r>
            <a:r>
              <a:rPr lang="en-US" sz="1600" dirty="0">
                <a:latin typeface="Baskerville"/>
                <a:cs typeface="Baskerville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7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8889"/>
            <a:ext cx="6312219" cy="3021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orld Map jpe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0382"/>
          <a:stretch>
            <a:fillRect/>
          </a:stretch>
        </p:blipFill>
        <p:spPr>
          <a:xfrm>
            <a:off x="-457200" y="-76200"/>
            <a:ext cx="9027360" cy="4206240"/>
          </a:xfrm>
        </p:spPr>
      </p:pic>
    </p:spTree>
    <p:extLst>
      <p:ext uri="{BB962C8B-B14F-4D97-AF65-F5344CB8AC3E}">
        <p14:creationId xmlns:p14="http://schemas.microsoft.com/office/powerpoint/2010/main" val="252028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81000" y="33170"/>
            <a:ext cx="6921819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anding page screen shot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r="257"/>
          <a:stretch>
            <a:fillRect/>
          </a:stretch>
        </p:blipFill>
        <p:spPr>
          <a:xfrm>
            <a:off x="381000" y="76200"/>
            <a:ext cx="6921500" cy="4283075"/>
          </a:xfrm>
        </p:spPr>
      </p:pic>
    </p:spTree>
    <p:extLst>
      <p:ext uri="{BB962C8B-B14F-4D97-AF65-F5344CB8AC3E}">
        <p14:creationId xmlns:p14="http://schemas.microsoft.com/office/powerpoint/2010/main" val="22823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>
                <a:latin typeface="Baskerville"/>
                <a:cs typeface="Baskerville"/>
              </a:rPr>
              <a:t>TouchStone Leaders</a:t>
            </a:r>
            <a:r>
              <a:rPr lang="en-US" sz="4000" b="1" dirty="0" smtClean="0">
                <a:latin typeface="Baskerville"/>
                <a:cs typeface="Baskerville"/>
              </a:rPr>
              <a:t/>
            </a:r>
            <a:br>
              <a:rPr lang="en-US" sz="4000" b="1" dirty="0" smtClean="0">
                <a:latin typeface="Baskerville"/>
                <a:cs typeface="Baskerville"/>
              </a:rPr>
            </a:br>
            <a:r>
              <a:rPr lang="en-US" sz="2800" b="1" dirty="0" smtClean="0">
                <a:latin typeface="Baskerville"/>
                <a:cs typeface="Baskerville"/>
              </a:rPr>
              <a:t>Features</a:t>
            </a:r>
            <a:endParaRPr lang="en-US" sz="2800" b="1" i="1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>
                <a:latin typeface="Baskerville"/>
                <a:cs typeface="Baskerville"/>
              </a:rPr>
              <a:t>• The </a:t>
            </a:r>
            <a:r>
              <a:rPr lang="en-US" sz="2400" b="1" dirty="0">
                <a:latin typeface="Baskerville"/>
                <a:cs typeface="Baskerville"/>
              </a:rPr>
              <a:t>TouchStone Leaders Platform</a:t>
            </a:r>
            <a:r>
              <a:rPr lang="en-US" sz="2400" dirty="0">
                <a:latin typeface="Baskerville"/>
                <a:cs typeface="Baskerville"/>
              </a:rPr>
              <a:t> offers high touch/high tech dynamic e-learning opportunities and a wide range of smart tools. </a:t>
            </a:r>
            <a:endParaRPr lang="en-US" sz="2400" dirty="0" smtClean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sz="2400" dirty="0" smtClean="0">
                <a:latin typeface="Baskerville"/>
                <a:cs typeface="Baskerville"/>
              </a:rPr>
              <a:t>• State of the art educational </a:t>
            </a:r>
            <a:r>
              <a:rPr lang="en-US" sz="2400" dirty="0" smtClean="0">
                <a:latin typeface="Baskerville"/>
                <a:cs typeface="Baskerville"/>
              </a:rPr>
              <a:t>Platform designed to support </a:t>
            </a:r>
            <a:r>
              <a:rPr lang="en-US" sz="2400" b="1" dirty="0" smtClean="0">
                <a:latin typeface="Baskerville"/>
                <a:cs typeface="Baskerville"/>
              </a:rPr>
              <a:t>Emerging Leaders </a:t>
            </a:r>
            <a:r>
              <a:rPr lang="en-US" sz="2400" dirty="0" smtClean="0">
                <a:latin typeface="Baskerville"/>
                <a:cs typeface="Baskerville"/>
              </a:rPr>
              <a:t>and </a:t>
            </a:r>
            <a:r>
              <a:rPr lang="en-US" sz="2400" b="1" dirty="0" smtClean="0">
                <a:latin typeface="Baskerville"/>
                <a:cs typeface="Baskerville"/>
              </a:rPr>
              <a:t>Youth Program Coordinators </a:t>
            </a:r>
            <a:r>
              <a:rPr lang="en-US" sz="2400" dirty="0" smtClean="0">
                <a:latin typeface="Baskerville"/>
                <a:cs typeface="Baskerville"/>
              </a:rPr>
              <a:t>around the world. </a:t>
            </a:r>
          </a:p>
          <a:p>
            <a:pPr marL="0" indent="0">
              <a:buNone/>
            </a:pPr>
            <a:r>
              <a:rPr lang="en-US" sz="2400" dirty="0" smtClean="0">
                <a:latin typeface="Baskerville"/>
                <a:cs typeface="Baskerville"/>
              </a:rPr>
              <a:t>• From </a:t>
            </a:r>
            <a:r>
              <a:rPr lang="en-US" sz="2400" dirty="0">
                <a:latin typeface="Baskerville"/>
                <a:cs typeface="Baskerville"/>
              </a:rPr>
              <a:t>a </a:t>
            </a:r>
            <a:r>
              <a:rPr lang="en-US" sz="2400" b="1" dirty="0">
                <a:latin typeface="Baskerville"/>
                <a:cs typeface="Baskerville"/>
              </a:rPr>
              <a:t>TouchStone Cam App &amp; Digital Content Library</a:t>
            </a:r>
            <a:r>
              <a:rPr lang="en-US" sz="2400" dirty="0">
                <a:latin typeface="Baskerville"/>
                <a:cs typeface="Baskerville"/>
              </a:rPr>
              <a:t> to The Institute’s </a:t>
            </a:r>
            <a:r>
              <a:rPr lang="en-US" sz="2400" b="1" dirty="0">
                <a:latin typeface="Baskerville"/>
                <a:cs typeface="Baskerville"/>
              </a:rPr>
              <a:t>Video Library</a:t>
            </a:r>
            <a:r>
              <a:rPr lang="en-US" sz="2400" dirty="0">
                <a:latin typeface="Baskerville"/>
                <a:cs typeface="Baskerville"/>
              </a:rPr>
              <a:t> with over 50 videos dedicated to chairperson </a:t>
            </a:r>
            <a:r>
              <a:rPr lang="en-US" sz="2400" b="1" dirty="0">
                <a:latin typeface="Baskerville"/>
                <a:cs typeface="Baskerville"/>
              </a:rPr>
              <a:t>Walter Cronkite. </a:t>
            </a:r>
            <a:endParaRPr lang="en-US" sz="2400" b="1" dirty="0" smtClean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sz="2400" dirty="0" smtClean="0">
                <a:latin typeface="Baskerville"/>
                <a:cs typeface="Baskerville"/>
              </a:rPr>
              <a:t>• From </a:t>
            </a:r>
            <a:r>
              <a:rPr lang="en-US" sz="2400" dirty="0">
                <a:latin typeface="Baskerville"/>
                <a:cs typeface="Baskerville"/>
              </a:rPr>
              <a:t>the </a:t>
            </a:r>
            <a:r>
              <a:rPr lang="en-US" sz="2400" b="1" dirty="0">
                <a:latin typeface="Baskerville"/>
                <a:cs typeface="Baskerville"/>
              </a:rPr>
              <a:t>Certificate Fellows Program</a:t>
            </a:r>
            <a:r>
              <a:rPr lang="en-US" sz="2400" dirty="0">
                <a:latin typeface="Baskerville"/>
                <a:cs typeface="Baskerville"/>
              </a:rPr>
              <a:t> with the Youth-Community Leadership Initiatives to the </a:t>
            </a:r>
            <a:r>
              <a:rPr lang="en-US" sz="2400" b="1" dirty="0">
                <a:latin typeface="Baskerville"/>
                <a:cs typeface="Baskerville"/>
              </a:rPr>
              <a:t>TouchStone Community:</a:t>
            </a:r>
            <a:r>
              <a:rPr lang="en-US" sz="2400" dirty="0">
                <a:latin typeface="Baskerville"/>
                <a:cs typeface="Baskerville"/>
              </a:rPr>
              <a:t> </a:t>
            </a:r>
            <a:r>
              <a:rPr lang="en-US" sz="2400" b="1" dirty="0">
                <a:latin typeface="Baskerville"/>
                <a:cs typeface="Baskerville"/>
              </a:rPr>
              <a:t>Action Learning Laboratory</a:t>
            </a:r>
            <a:r>
              <a:rPr lang="en-US" sz="2400" dirty="0">
                <a:latin typeface="Baskerville"/>
                <a:cs typeface="Baskerville"/>
              </a:rPr>
              <a:t> with </a:t>
            </a:r>
            <a:r>
              <a:rPr lang="en-US" sz="2400" b="1" dirty="0">
                <a:latin typeface="Baskerville"/>
                <a:cs typeface="Baskerville"/>
              </a:rPr>
              <a:t>Interactive Sustainability Project Management</a:t>
            </a:r>
            <a:r>
              <a:rPr lang="en-US" sz="2400" dirty="0">
                <a:latin typeface="Baskerville"/>
                <a:cs typeface="Baskerville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8889"/>
            <a:ext cx="6248400" cy="683111"/>
          </a:xfrm>
        </p:spPr>
        <p:txBody>
          <a:bodyPr/>
          <a:lstStyle/>
          <a:p>
            <a:r>
              <a:rPr lang="en-US" sz="2400" b="1" dirty="0" smtClean="0">
                <a:latin typeface="Baskerville"/>
                <a:cs typeface="Baskerville"/>
              </a:rPr>
              <a:t>TouchStone Leaders</a:t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2400" b="1" dirty="0" smtClean="0">
                <a:latin typeface="Baskerville"/>
                <a:cs typeface="Baskerville"/>
              </a:rPr>
              <a:t>BETA Sites</a:t>
            </a:r>
            <a:endParaRPr lang="en-US" sz="2400" b="1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BETA Touchstone chart jpe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8569"/>
          <a:stretch>
            <a:fillRect/>
          </a:stretch>
        </p:blipFill>
        <p:spPr>
          <a:xfrm>
            <a:off x="304800" y="762001"/>
            <a:ext cx="7359260" cy="3429000"/>
          </a:xfrm>
        </p:spPr>
      </p:pic>
    </p:spTree>
    <p:extLst>
      <p:ext uri="{BB962C8B-B14F-4D97-AF65-F5344CB8AC3E}">
        <p14:creationId xmlns:p14="http://schemas.microsoft.com/office/powerpoint/2010/main" val="196588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Baskerville"/>
                <a:cs typeface="Baskerville"/>
              </a:rPr>
              <a:t>TouchStone Leaders</a:t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2400" b="1" dirty="0" smtClean="0">
                <a:latin typeface="Baskerville"/>
                <a:cs typeface="Baskerville"/>
              </a:rPr>
              <a:t>BETA </a:t>
            </a:r>
            <a:r>
              <a:rPr lang="en-US" sz="2400" b="1" dirty="0" smtClean="0">
                <a:latin typeface="Baskerville"/>
                <a:cs typeface="Baskerville"/>
              </a:rPr>
              <a:t>Sites &amp; Partners</a:t>
            </a:r>
            <a:endParaRPr lang="en-US" sz="2400" b="1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Baskerville"/>
                <a:cs typeface="Baskerville"/>
              </a:rPr>
              <a:t>TouchStone </a:t>
            </a:r>
            <a:r>
              <a:rPr lang="en-US" b="1" dirty="0" smtClean="0">
                <a:latin typeface="Baskerville"/>
                <a:cs typeface="Baskerville"/>
              </a:rPr>
              <a:t>BETA </a:t>
            </a:r>
            <a:r>
              <a:rPr lang="en-US" b="1" dirty="0" smtClean="0">
                <a:latin typeface="Baskerville"/>
                <a:cs typeface="Baskerville"/>
              </a:rPr>
              <a:t>sites - </a:t>
            </a:r>
            <a:r>
              <a:rPr lang="en-US" b="1" dirty="0">
                <a:latin typeface="Baskerville"/>
                <a:cs typeface="Baskerville"/>
              </a:rPr>
              <a:t>unique courses </a:t>
            </a:r>
            <a:r>
              <a:rPr lang="en-US" b="1" dirty="0">
                <a:latin typeface="Baskerville"/>
                <a:cs typeface="Baskerville"/>
              </a:rPr>
              <a:t>&amp;</a:t>
            </a:r>
            <a:r>
              <a:rPr lang="en-US" b="1" dirty="0" smtClean="0">
                <a:latin typeface="Baskerville"/>
                <a:cs typeface="Baskerville"/>
              </a:rPr>
              <a:t> </a:t>
            </a:r>
            <a:r>
              <a:rPr lang="en-US" b="1" dirty="0">
                <a:latin typeface="Baskerville"/>
                <a:cs typeface="Baskerville"/>
              </a:rPr>
              <a:t>strategic </a:t>
            </a:r>
            <a:r>
              <a:rPr lang="en-US" b="1" dirty="0" smtClean="0">
                <a:latin typeface="Baskerville"/>
                <a:cs typeface="Baskerville"/>
              </a:rPr>
              <a:t>partnerships</a:t>
            </a:r>
            <a:endParaRPr lang="en-US" sz="1100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Baskerville"/>
                <a:cs typeface="Baskerville"/>
              </a:rPr>
              <a:t>Code </a:t>
            </a:r>
            <a:r>
              <a:rPr lang="en-US" b="1" dirty="0">
                <a:latin typeface="Baskerville"/>
                <a:cs typeface="Baskerville"/>
              </a:rPr>
              <a:t>with Purpose: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teaches </a:t>
            </a:r>
            <a:r>
              <a:rPr lang="en-US" dirty="0">
                <a:latin typeface="Baskerville"/>
                <a:cs typeface="Baskerville"/>
              </a:rPr>
              <a:t>technical &amp; soft </a:t>
            </a:r>
            <a:r>
              <a:rPr lang="en-US" dirty="0" smtClean="0">
                <a:latin typeface="Baskerville"/>
                <a:cs typeface="Baskerville"/>
              </a:rPr>
              <a:t>skills: MyRise: </a:t>
            </a:r>
            <a:r>
              <a:rPr lang="en-US" b="1" dirty="0" smtClean="0">
                <a:latin typeface="Baskerville"/>
                <a:cs typeface="Baskerville"/>
              </a:rPr>
              <a:t>Holyoke</a:t>
            </a:r>
            <a:r>
              <a:rPr lang="en-US" b="1" dirty="0">
                <a:latin typeface="Baskerville"/>
                <a:cs typeface="Baskerville"/>
              </a:rPr>
              <a:t>, MA</a:t>
            </a:r>
            <a:r>
              <a:rPr lang="en-US" dirty="0">
                <a:latin typeface="Baskerville"/>
                <a:cs typeface="Baskerville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Baskerville"/>
                <a:cs typeface="Baskerville"/>
              </a:rPr>
              <a:t>Career </a:t>
            </a:r>
            <a:r>
              <a:rPr lang="en-US" b="1" dirty="0">
                <a:latin typeface="Baskerville"/>
                <a:cs typeface="Baskerville"/>
              </a:rPr>
              <a:t>Mentoring </a:t>
            </a:r>
            <a:r>
              <a:rPr lang="en-US" dirty="0">
                <a:latin typeface="Baskerville"/>
                <a:cs typeface="Baskerville"/>
              </a:rPr>
              <a:t>with </a:t>
            </a:r>
            <a:r>
              <a:rPr lang="en-US" b="1" dirty="0">
                <a:latin typeface="Baskerville"/>
                <a:cs typeface="Baskerville"/>
              </a:rPr>
              <a:t>Martha’s Vineyard Youth Leadership Initiative </a:t>
            </a:r>
            <a:endParaRPr lang="en-US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Baskerville"/>
                <a:cs typeface="Baskerville"/>
              </a:rPr>
              <a:t>College Prep Program: Vieques Youth Leadership </a:t>
            </a:r>
            <a:r>
              <a:rPr lang="en-US" b="1" dirty="0" smtClean="0">
                <a:latin typeface="Baskerville"/>
                <a:cs typeface="Baskerville"/>
              </a:rPr>
              <a:t>Initiative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Baskerville"/>
                <a:cs typeface="Baskerville"/>
              </a:rPr>
              <a:t>Corporate </a:t>
            </a:r>
            <a:r>
              <a:rPr lang="en-US" b="1" dirty="0">
                <a:latin typeface="Baskerville"/>
                <a:cs typeface="Baskerville"/>
              </a:rPr>
              <a:t>Social </a:t>
            </a:r>
            <a:r>
              <a:rPr lang="en-US" b="1" dirty="0" smtClean="0">
                <a:latin typeface="Baskerville"/>
                <a:cs typeface="Baskerville"/>
              </a:rPr>
              <a:t>Responsibility: Servan</a:t>
            </a:r>
            <a:r>
              <a:rPr lang="en-US" b="1" dirty="0" smtClean="0">
                <a:latin typeface="Baskerville"/>
                <a:cs typeface="Baskerville"/>
              </a:rPr>
              <a:t>t </a:t>
            </a:r>
            <a:r>
              <a:rPr lang="en-US" b="1" dirty="0" smtClean="0">
                <a:latin typeface="Baskerville"/>
                <a:cs typeface="Baskerville"/>
              </a:rPr>
              <a:t>Leadership</a:t>
            </a:r>
            <a:r>
              <a:rPr lang="en-US" b="1" dirty="0">
                <a:latin typeface="Baskerville"/>
                <a:cs typeface="Baskerville"/>
              </a:rPr>
              <a:t>: Philippines</a:t>
            </a:r>
            <a:endParaRPr lang="en-US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Baskerville"/>
                <a:cs typeface="Baskerville"/>
              </a:rPr>
              <a:t>Global </a:t>
            </a:r>
            <a:r>
              <a:rPr lang="en-US" b="1" dirty="0">
                <a:latin typeface="Baskerville"/>
                <a:cs typeface="Baskerville"/>
              </a:rPr>
              <a:t>Leadership </a:t>
            </a:r>
            <a:r>
              <a:rPr lang="en-US" b="1" dirty="0" smtClean="0">
                <a:latin typeface="Baskerville"/>
                <a:cs typeface="Baskerville"/>
              </a:rPr>
              <a:t>Course </a:t>
            </a:r>
            <a:r>
              <a:rPr lang="en-US" dirty="0" smtClean="0">
                <a:latin typeface="Baskerville"/>
                <a:cs typeface="Baskerville"/>
              </a:rPr>
              <a:t>with James </a:t>
            </a:r>
            <a:r>
              <a:rPr lang="en-US" dirty="0">
                <a:latin typeface="Baskerville"/>
                <a:cs typeface="Baskerville"/>
              </a:rPr>
              <a:t>B. Castle High School, </a:t>
            </a:r>
            <a:r>
              <a:rPr lang="en-US" dirty="0" smtClean="0">
                <a:latin typeface="Baskerville"/>
                <a:cs typeface="Baskerville"/>
              </a:rPr>
              <a:t>Hawaii</a:t>
            </a:r>
            <a:endParaRPr lang="en-US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n-US" b="1" dirty="0">
                <a:latin typeface="Baskerville"/>
                <a:cs typeface="Baskerville"/>
              </a:rPr>
              <a:t> Sustainable Economic </a:t>
            </a:r>
            <a:r>
              <a:rPr lang="en-US" b="1" dirty="0" smtClean="0">
                <a:latin typeface="Baskerville"/>
                <a:cs typeface="Baskerville"/>
              </a:rPr>
              <a:t>Development</a:t>
            </a:r>
            <a:r>
              <a:rPr lang="en-US" dirty="0" smtClean="0">
                <a:latin typeface="Baskerville"/>
                <a:cs typeface="Baskerville"/>
              </a:rPr>
              <a:t>:</a:t>
            </a:r>
            <a:r>
              <a:rPr lang="en-US" b="1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Hawaii Economic Development Department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Baskerville"/>
                <a:cs typeface="Baskerville"/>
              </a:rPr>
              <a:t>Global/Local Leadership: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Martha’s Vineyard Regional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1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Baskerville"/>
                <a:cs typeface="Baskerville"/>
              </a:rPr>
              <a:t>HOLYOKE</a:t>
            </a:r>
            <a:r>
              <a:rPr lang="en-US" sz="2400" b="1" dirty="0" smtClean="0">
                <a:latin typeface="Baskerville"/>
                <a:cs typeface="Baskerville"/>
              </a:rPr>
              <a:t> </a:t>
            </a:r>
            <a:r>
              <a:rPr lang="en-US" sz="2400" b="1" dirty="0" smtClean="0">
                <a:latin typeface="Baskerville"/>
                <a:cs typeface="Baskerville"/>
              </a:rPr>
              <a:t/>
            </a:r>
            <a:br>
              <a:rPr lang="en-US" sz="2400" b="1" dirty="0" smtClean="0">
                <a:latin typeface="Baskerville"/>
                <a:cs typeface="Baskerville"/>
              </a:rPr>
            </a:br>
            <a:r>
              <a:rPr lang="en-US" sz="1800" b="1" dirty="0" smtClean="0">
                <a:latin typeface="Baskerville"/>
                <a:cs typeface="Baskerville"/>
              </a:rPr>
              <a:t>Massachusetts</a:t>
            </a:r>
            <a:br>
              <a:rPr lang="en-US" sz="1800" b="1" dirty="0" smtClean="0">
                <a:latin typeface="Baskerville"/>
                <a:cs typeface="Baskerville"/>
              </a:rPr>
            </a:br>
            <a:r>
              <a:rPr lang="en-US" sz="1800" b="1" dirty="0" smtClean="0">
                <a:latin typeface="Baskerville"/>
                <a:cs typeface="Baskerville"/>
              </a:rPr>
              <a:t>Ajmal Jackson Brown</a:t>
            </a:r>
            <a:endParaRPr lang="en-US" sz="1800" b="1" dirty="0">
              <a:latin typeface="Baskerville"/>
              <a:cs typeface="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b="1" dirty="0">
                <a:latin typeface="Baskerville"/>
                <a:cs typeface="Baskerville"/>
              </a:rPr>
              <a:t>Code with Purpose: </a:t>
            </a:r>
            <a:r>
              <a:rPr lang="en-US" dirty="0">
                <a:latin typeface="Baskerville"/>
                <a:cs typeface="Baskerville"/>
              </a:rPr>
              <a:t>Pre-college coding academy teaches technical &amp; soft skills in economically challenged. </a:t>
            </a:r>
          </a:p>
          <a:p>
            <a:pPr algn="l"/>
            <a:endParaRPr lang="en-US" sz="900" dirty="0" smtClean="0">
              <a:latin typeface="Baskerville"/>
              <a:cs typeface="Baskerville"/>
            </a:endParaRPr>
          </a:p>
          <a:p>
            <a:pPr algn="l"/>
            <a:r>
              <a:rPr lang="en-US" b="1" dirty="0">
                <a:latin typeface="Baskerville"/>
                <a:cs typeface="Baskerville"/>
              </a:rPr>
              <a:t>53.8% drop out rate; 32% poverty level</a:t>
            </a:r>
          </a:p>
          <a:p>
            <a:pPr algn="l"/>
            <a:r>
              <a:rPr lang="en-US" b="1" dirty="0">
                <a:latin typeface="Baskerville"/>
                <a:cs typeface="Baskerville"/>
              </a:rPr>
              <a:t>	Puerto Ricans </a:t>
            </a:r>
            <a:endParaRPr lang="en-US" b="1" dirty="0" smtClean="0">
              <a:latin typeface="Baskerville"/>
              <a:cs typeface="Baskerville"/>
            </a:endParaRPr>
          </a:p>
          <a:p>
            <a:pPr algn="l"/>
            <a:endParaRPr lang="en-US" sz="900" dirty="0">
              <a:latin typeface="Baskerville"/>
              <a:cs typeface="Baskerville"/>
            </a:endParaRPr>
          </a:p>
          <a:p>
            <a:pPr algn="l"/>
            <a:r>
              <a:rPr lang="en-US" b="1" dirty="0">
                <a:latin typeface="Baskerville"/>
                <a:cs typeface="Baskerville"/>
              </a:rPr>
              <a:t>• 1</a:t>
            </a:r>
            <a:r>
              <a:rPr lang="en-US" b="1" baseline="30000" dirty="0">
                <a:latin typeface="Baskerville"/>
                <a:cs typeface="Baskerville"/>
              </a:rPr>
              <a:t>st</a:t>
            </a:r>
            <a:r>
              <a:rPr lang="en-US" b="1" dirty="0">
                <a:latin typeface="Baskerville"/>
                <a:cs typeface="Baskerville"/>
              </a:rPr>
              <a:t> Cohort Graduation: May 4</a:t>
            </a:r>
          </a:p>
          <a:p>
            <a:pPr algn="l"/>
            <a:r>
              <a:rPr lang="en-US" b="1" dirty="0">
                <a:latin typeface="Baskerville"/>
                <a:cs typeface="Baskerville"/>
              </a:rPr>
              <a:t>• Summer Camp Intensives: July &amp; August</a:t>
            </a:r>
          </a:p>
          <a:p>
            <a:pPr algn="l"/>
            <a:endParaRPr lang="en-US" sz="900" b="1" dirty="0">
              <a:latin typeface="Baskerville"/>
              <a:cs typeface="Baskerville"/>
            </a:endParaRPr>
          </a:p>
          <a:p>
            <a:pPr algn="l"/>
            <a:r>
              <a:rPr lang="en-US" b="1" dirty="0" smtClean="0">
                <a:latin typeface="Baskerville"/>
                <a:cs typeface="Baskerville"/>
              </a:rPr>
              <a:t>• </a:t>
            </a:r>
            <a:r>
              <a:rPr lang="en-US" b="1" dirty="0">
                <a:latin typeface="Baskerville"/>
                <a:cs typeface="Baskerville"/>
              </a:rPr>
              <a:t>National model </a:t>
            </a:r>
            <a:r>
              <a:rPr lang="en-US" dirty="0">
                <a:latin typeface="Baskerville"/>
                <a:cs typeface="Baskerville"/>
              </a:rPr>
              <a:t>bridges Tech Disparity Gap</a:t>
            </a:r>
          </a:p>
          <a:p>
            <a:endParaRPr lang="en-US" dirty="0"/>
          </a:p>
        </p:txBody>
      </p:sp>
      <p:pic>
        <p:nvPicPr>
          <p:cNvPr id="5" name="Picture Placeholder 4" descr="Ajmal photo 2016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r="10155"/>
          <a:stretch>
            <a:fillRect/>
          </a:stretch>
        </p:blipFill>
        <p:spPr>
          <a:xfrm>
            <a:off x="4724400" y="228600"/>
            <a:ext cx="2711607" cy="3401478"/>
          </a:xfrm>
        </p:spPr>
      </p:pic>
      <p:pic>
        <p:nvPicPr>
          <p:cNvPr id="7" name="Picture 6" descr="MyRis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0"/>
            <a:ext cx="3095742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49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23954</TotalTime>
  <Words>835</Words>
  <Application>Microsoft Macintosh PowerPoint</Application>
  <PresentationFormat>Custom</PresentationFormat>
  <Paragraphs>238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Breeze</vt:lpstr>
      <vt:lpstr>                </vt:lpstr>
      <vt:lpstr>PowerPoint Presentation</vt:lpstr>
      <vt:lpstr>TouchStone Leaders Our Vision</vt:lpstr>
      <vt:lpstr>PowerPoint Presentation</vt:lpstr>
      <vt:lpstr>PowerPoint Presentation</vt:lpstr>
      <vt:lpstr>TouchStone Leaders Features</vt:lpstr>
      <vt:lpstr>TouchStone Leaders BETA Sites</vt:lpstr>
      <vt:lpstr>TouchStone Leaders BETA Sites &amp; Partners</vt:lpstr>
      <vt:lpstr>HOLYOKE  Massachusetts Ajmal Jackson Brown</vt:lpstr>
      <vt:lpstr>Martha’s Vineyard Career Mentor Program Gia Winsryg-Ulmer</vt:lpstr>
      <vt:lpstr>HAWAII Lisa Sbragia James B. Castle High School</vt:lpstr>
      <vt:lpstr>Puerto Rico Josue Cruz Morales College Prep Program </vt:lpstr>
      <vt:lpstr>PHILIPPINES  Jason Gavina  Corporate Social Responsibility Practitioner</vt:lpstr>
      <vt:lpstr>Service, Leadership Volunteer Site  Chris Aring  &amp; MVYLI Youth  • Easily connects youth with volunteer opportunities    • In conjunction with  Leadership Course  at Martha’s Vineyard  Regional High School</vt:lpstr>
      <vt:lpstr>Ocean  Sustainability Project Daniel Gaines &amp; MVYLI Youth</vt:lpstr>
      <vt:lpstr>Education Tools   Implement Sustainable Education Resolution </vt:lpstr>
      <vt:lpstr>TouchStone Leaders Certificate Program</vt:lpstr>
      <vt:lpstr>TouchStone Leaders  Certification Program: 2016-2017</vt:lpstr>
      <vt:lpstr>TouchStone Leaders Facilitator Persona  </vt:lpstr>
      <vt:lpstr>TouchStone Leaders Performance Metrics</vt:lpstr>
      <vt:lpstr>TouchStone Leaders Interactive Educational Tools</vt:lpstr>
      <vt:lpstr>TouchStone Leaders Platform  Timeline</vt:lpstr>
      <vt:lpstr>TouchStone Leaders Partnership Opportunities</vt:lpstr>
      <vt:lpstr>  The Stone Soup Leadership Institute  Company Profile</vt:lpstr>
      <vt:lpstr>The Stone Soup Leadership Institute  Global Leadership Community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Soup Leadership Institute</dc:title>
  <dc:creator>MarshaRJews</dc:creator>
  <cp:lastModifiedBy>stonesoup</cp:lastModifiedBy>
  <cp:revision>895</cp:revision>
  <cp:lastPrinted>2015-09-23T01:44:51Z</cp:lastPrinted>
  <dcterms:created xsi:type="dcterms:W3CDTF">2011-07-25T12:11:00Z</dcterms:created>
  <dcterms:modified xsi:type="dcterms:W3CDTF">2016-04-22T19:49:55Z</dcterms:modified>
</cp:coreProperties>
</file>